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1" r:id="rId5"/>
    <p:sldId id="261" r:id="rId6"/>
    <p:sldId id="274" r:id="rId7"/>
    <p:sldId id="257" r:id="rId8"/>
    <p:sldId id="258" r:id="rId9"/>
    <p:sldId id="259" r:id="rId10"/>
    <p:sldId id="260" r:id="rId11"/>
    <p:sldId id="262" r:id="rId12"/>
    <p:sldId id="272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4C4C4"/>
    <a:srgbClr val="422C16"/>
    <a:srgbClr val="0C788E"/>
    <a:srgbClr val="025198"/>
    <a:srgbClr val="000099"/>
    <a:srgbClr val="1C1C1C"/>
    <a:srgbClr val="660066"/>
    <a:srgbClr val="000058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81" d="100"/>
          <a:sy n="81" d="100"/>
        </p:scale>
        <p:origin x="13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F3C9-2949-475C-A291-653C8FC84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C3123-725F-4604-A784-32E777906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BCBC0-0212-485E-9B12-4A3C911A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CA935-48CF-49AF-A268-0B67683B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EF99D-F8FF-4FB4-B890-73BF9961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5721F-8C58-4F47-BA41-27A97D9D49B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9402246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C1B2-0018-4E86-9EA8-B0492DAB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DE2F0-8490-4F32-8A96-C9FB2B527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9A70B-E363-413D-A490-F7AC6CE0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3D800-DE26-4286-B3BF-402D69B1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789FE-B2BC-4ED0-917A-80FF25EA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08E66-56BF-4639-9EC5-ED8A08E16E7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2238503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E8514-EE6E-4620-99E0-D523BAA12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8F93E-C983-4E04-9473-0AA4FEDBA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690E2-7B3B-49B2-BB2A-A82DAF91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D8FBD-D480-4701-916A-017D214B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5364F-81F1-4BCA-A46E-D2FFEAA2D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86251-84FF-4D85-A465-CB3002011DF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5757694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A38E-F695-4CD7-95C5-145B9FC5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90641-FA1F-427E-A6E0-24E9FF0A3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A52BF-1F24-473B-B387-A4864395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2B1B6-12CC-43F6-ACCE-58862AD4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865CC-B9E4-41C4-ADF4-355EF020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0FE47-D58F-4E64-B9CC-0A4268F4155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72185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7397-DEEB-46E0-A89F-FA160609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5A14A-C261-4482-AE8D-D69F4628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9540-827E-4957-B46A-7072BF36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353AC-9C5D-44AF-A735-A16D49AC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3A9EB-087F-4017-A3C8-55377E30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738E-3A14-449B-8CBE-E470FB906F6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7937476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2918-2B49-4429-A02E-4177EC6D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1BEEB-D7A9-42E5-A97F-0CFFC8BA9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0359F-7F9E-40EE-BB1A-E6DFC2F3E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622A0-4BD3-465E-807E-A40E08E8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9A4E0-D127-4695-87B4-6411DD0C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F7D8E-2D7B-4E14-B74B-5CE328C9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A3074-A792-4D2E-9F8C-A92AFE950BA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355417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EE338-23F9-4553-A3C3-BB40128E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37C29-84B6-4F85-B1B7-7B21C0E3F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95E7A-4AD7-4775-8A0B-C5BEBC1EA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CDA23-F72B-4EA4-9E6C-5F3E47826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E305D-3026-431A-B4E9-67F546D78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A0216-E72F-4BD2-AA8C-E0B79BC9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2ACFA-6A4C-41D6-9CEC-C953FE98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F2A28-DAEC-4519-8303-45B3241C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CA3C3-AEC0-41E3-BD7D-35B7A2FCD9C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9836030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0894-F402-42B2-9C84-92BD80F2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A6AD0-EEF6-4C49-A5C3-0D4FCE79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B3AF2-C9DA-4882-B721-6002CDC5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B6770-0A7C-4BEB-8AB7-DD056038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8FEA9-448A-4077-BD1E-BD8D207B6D4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6933221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B6845-3A27-4789-A3EB-A9EA1BFB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E5A2A-DFB1-4735-86D9-4E482888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41AE9-672E-4759-AB9A-0F284071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6A854-6F6F-4BBF-B944-6AB0C10A01F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5013510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0FED-BC7C-4EDA-9EFE-8A0C1FFB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A33C4-EDF2-4AEC-9198-1E828907E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95A3D-7A4E-4E2B-892F-49E72957E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2DCDF-7D77-4184-9531-99440337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C924B-B2E0-43E6-9CB6-BE2F14F5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0C2F4-402D-4A63-B6F9-4F29F9ED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4B876-FE43-40E0-B3F6-613F26B68D3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7747169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A381-613C-494B-B407-B70A8192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BE8BF-937B-493E-81C6-35F8F3775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98F0F-5631-4F12-B672-4E6E54CE8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5FEA4-6F3C-4CAC-ABD1-72319094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8F62C-C59C-40BD-A073-1F2C5B8E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4132C-D0B5-4603-A251-4D46FDC7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12729-B90F-4773-803C-DD02F68BA21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2803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744968-022B-4D8C-B5C7-D7E4CDAF5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1A9AC5-852A-488E-8586-7F3D0DAAC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D32500-7230-4FC5-AFB1-C07F68FFAD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07D67D-25C2-4E82-B0DA-2A294C2D6D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E2862B-2907-4610-92D9-1E65471503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487A5C-A937-42ED-9FF9-E6CE5511846C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>
            <a:extLst>
              <a:ext uri="{FF2B5EF4-FFF2-40B4-BE49-F238E27FC236}">
                <a16:creationId xmlns:a16="http://schemas.microsoft.com/office/drawing/2014/main" id="{D9066D37-63A2-4F44-9A89-A2B9F9B1E9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24300" y="4761087"/>
            <a:ext cx="4896172" cy="1080119"/>
          </a:xfrm>
          <a:noFill/>
          <a:ln/>
        </p:spPr>
        <p:txBody>
          <a:bodyPr anchor="ctr"/>
          <a:lstStyle/>
          <a:p>
            <a:pPr algn="l"/>
            <a:r>
              <a:rPr lang="en-US" altLang="en-US" sz="3600" b="1" dirty="0">
                <a:solidFill>
                  <a:schemeClr val="bg1"/>
                </a:solidFill>
              </a:rPr>
              <a:t>Mirroring: An Assessment Process</a:t>
            </a:r>
          </a:p>
        </p:txBody>
      </p:sp>
      <p:sp>
        <p:nvSpPr>
          <p:cNvPr id="2170" name="Rectangle 122">
            <a:extLst>
              <a:ext uri="{FF2B5EF4-FFF2-40B4-BE49-F238E27FC236}">
                <a16:creationId xmlns:a16="http://schemas.microsoft.com/office/drawing/2014/main" id="{2DD79B44-71CE-4F57-A9E8-3BFAFA7B5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733256"/>
            <a:ext cx="39608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1" dirty="0">
                <a:solidFill>
                  <a:schemeClr val="bg1"/>
                </a:solidFill>
              </a:rPr>
              <a:t>Second Episcopal District</a:t>
            </a:r>
          </a:p>
        </p:txBody>
      </p:sp>
      <p:pic>
        <p:nvPicPr>
          <p:cNvPr id="6" name="Picture 5" descr="C:\Users\linda\AppData\Local\Microsoft\Windows\INetCache\Content.Word\Bishop Davis Logo.png">
            <a:extLst>
              <a:ext uri="{FF2B5EF4-FFF2-40B4-BE49-F238E27FC236}">
                <a16:creationId xmlns:a16="http://schemas.microsoft.com/office/drawing/2014/main" id="{21BC9E82-6EBA-429C-879E-902808C845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232248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5C19-8B04-44B0-AF8B-A0388F5B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W</a:t>
            </a:r>
            <a:r>
              <a:rPr lang="en-US" sz="4000" b="1" dirty="0"/>
              <a:t>hy Participate in  Mirroring?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5D40-8C50-4BE8-B69B-07C365E0B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556792"/>
            <a:ext cx="7725544" cy="4525963"/>
          </a:xfrm>
        </p:spPr>
        <p:txBody>
          <a:bodyPr/>
          <a:lstStyle/>
          <a:p>
            <a:r>
              <a:rPr lang="en-US" dirty="0"/>
              <a:t>Gain information about what the church does well and areas where the church could do better</a:t>
            </a:r>
          </a:p>
          <a:p>
            <a:r>
              <a:rPr lang="en-US" dirty="0"/>
              <a:t>Starts from a positive – and says we can even better</a:t>
            </a:r>
          </a:p>
          <a:p>
            <a:r>
              <a:rPr lang="en-US" dirty="0"/>
              <a:t>We can move from good to great</a:t>
            </a:r>
          </a:p>
          <a:p>
            <a:pPr lvl="1"/>
            <a:r>
              <a:rPr lang="en-US" dirty="0"/>
              <a:t>Challenge assumptions </a:t>
            </a:r>
          </a:p>
          <a:p>
            <a:pPr lvl="1"/>
            <a:r>
              <a:rPr lang="en-US" dirty="0"/>
              <a:t>Value overlooked strengths</a:t>
            </a:r>
          </a:p>
          <a:p>
            <a:pPr lvl="1"/>
            <a:endParaRPr lang="en-US" dirty="0"/>
          </a:p>
        </p:txBody>
      </p:sp>
      <p:pic>
        <p:nvPicPr>
          <p:cNvPr id="4" name="Picture 3" descr="C:\Users\linda\AppData\Local\Microsoft\Windows\INetCache\Content.Word\Bishop Davis Logo.png">
            <a:extLst>
              <a:ext uri="{FF2B5EF4-FFF2-40B4-BE49-F238E27FC236}">
                <a16:creationId xmlns:a16="http://schemas.microsoft.com/office/drawing/2014/main" id="{7A06A22A-6ADD-4134-914B-1F1AE9E9FC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517232"/>
            <a:ext cx="1584176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29768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9709-779D-4C82-87DA-575FC254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sz="4000" b="1" dirty="0"/>
              <a:t>How Does Mirroring Work?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7F1D2-6517-45C7-B76A-8056439A3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700808"/>
            <a:ext cx="7776864" cy="4525963"/>
          </a:xfrm>
        </p:spPr>
        <p:txBody>
          <a:bodyPr/>
          <a:lstStyle/>
          <a:p>
            <a:pPr lvl="0"/>
            <a:r>
              <a:rPr lang="en-US" dirty="0"/>
              <a:t>A team or committee selected to facilitate discussion</a:t>
            </a:r>
          </a:p>
          <a:p>
            <a:pPr lvl="0"/>
            <a:r>
              <a:rPr lang="en-US" dirty="0"/>
              <a:t>Gather information from members through focus groups, interviews</a:t>
            </a:r>
          </a:p>
          <a:p>
            <a:pPr lvl="0"/>
            <a:r>
              <a:rPr lang="en-US" dirty="0"/>
              <a:t>No presumptions about outcomes or blame</a:t>
            </a:r>
          </a:p>
          <a:p>
            <a:pPr lvl="0"/>
            <a:r>
              <a:rPr lang="en-US" dirty="0"/>
              <a:t>Let members talk freely and openly and graciously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linda\AppData\Local\Microsoft\Windows\INetCache\Content.Word\Bishop Davis Logo.png">
            <a:extLst>
              <a:ext uri="{FF2B5EF4-FFF2-40B4-BE49-F238E27FC236}">
                <a16:creationId xmlns:a16="http://schemas.microsoft.com/office/drawing/2014/main" id="{2911DFEA-2EED-4B22-907C-FC9CA7ED0D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89240"/>
            <a:ext cx="1584176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4824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9899462-FC16-43B0-966B-FCA2634507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FEA932-2DF1-410C-A00A-7A1E7DBF751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age result for crowded church cartoon">
            <a:extLst>
              <a:ext uri="{FF2B5EF4-FFF2-40B4-BE49-F238E27FC236}">
                <a16:creationId xmlns:a16="http://schemas.microsoft.com/office/drawing/2014/main" id="{64E08561-5F01-4247-B479-43F09A99DD1A}"/>
              </a:ext>
            </a:extLst>
          </p:cNvPr>
          <p:cNvPicPr/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2" y="478232"/>
            <a:ext cx="2615531" cy="2789902"/>
          </a:xfrm>
          <a:prstGeom prst="rect">
            <a:avLst/>
          </a:prstGeom>
          <a:noFill/>
        </p:spPr>
      </p:pic>
      <p:pic>
        <p:nvPicPr>
          <p:cNvPr id="7" name="Picture 6" descr="C:\Users\linda\AppData\Local\Microsoft\Windows\INetCache\Content.Word\Bishop Davis Logo.png">
            <a:extLst>
              <a:ext uri="{FF2B5EF4-FFF2-40B4-BE49-F238E27FC236}">
                <a16:creationId xmlns:a16="http://schemas.microsoft.com/office/drawing/2014/main" id="{31D5F5CA-96E0-48D8-BA9B-9DCA680349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4" y="3731842"/>
            <a:ext cx="2747048" cy="2504970"/>
          </a:xfrm>
          <a:prstGeom prst="rect">
            <a:avLst/>
          </a:prstGeom>
          <a:noFill/>
        </p:spPr>
      </p:pic>
      <p:sp>
        <p:nvSpPr>
          <p:cNvPr id="106498" name="Rectangle 2">
            <a:extLst>
              <a:ext uri="{FF2B5EF4-FFF2-40B4-BE49-F238E27FC236}">
                <a16:creationId xmlns:a16="http://schemas.microsoft.com/office/drawing/2014/main" id="{B912FAD7-6BDE-4F2A-A92F-3B822D2ED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Mirroring  </a:t>
            </a:r>
            <a:br>
              <a:rPr lang="en-US">
                <a:solidFill>
                  <a:schemeClr val="bg1"/>
                </a:solidFill>
              </a:rPr>
            </a:b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7A5E849-649C-4335-8CC9-FE8570DFBD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73321" y="2799889"/>
            <a:ext cx="4310390" cy="2987543"/>
          </a:xfrm>
        </p:spPr>
        <p:txBody>
          <a:bodyPr anchor="t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A vehicle where everyone knows their input is essential in establishing a church ready for maximum expansion in the 21</a:t>
            </a:r>
            <a:r>
              <a:rPr lang="en-US" sz="2100" baseline="30000">
                <a:solidFill>
                  <a:schemeClr val="bg1"/>
                </a:solidFill>
              </a:rPr>
              <a:t>st</a:t>
            </a:r>
            <a:r>
              <a:rPr lang="en-US" sz="2100">
                <a:solidFill>
                  <a:schemeClr val="bg1"/>
                </a:solidFill>
              </a:rPr>
              <a:t> century 	</a:t>
            </a:r>
          </a:p>
          <a:p>
            <a:endParaRPr lang="en-US" altLang="en-US" sz="2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9411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2CD73F-BCA2-43A9-B4ED-42C98BBD875F}"/>
              </a:ext>
            </a:extLst>
          </p:cNvPr>
          <p:cNvSpPr/>
          <p:nvPr/>
        </p:nvSpPr>
        <p:spPr>
          <a:xfrm>
            <a:off x="482600" y="6385706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http://thegospelmandate.org/church-plant-map/</a:t>
            </a:r>
          </a:p>
        </p:txBody>
      </p:sp>
      <p:pic>
        <p:nvPicPr>
          <p:cNvPr id="10" name="Content Placeholder 9" descr="Image result for churches in the united states">
            <a:extLst>
              <a:ext uri="{FF2B5EF4-FFF2-40B4-BE49-F238E27FC236}">
                <a16:creationId xmlns:a16="http://schemas.microsoft.com/office/drawing/2014/main" id="{34CF0174-0F80-465D-90BA-19E757DACB8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7937" r="8081" b="10421"/>
          <a:stretch/>
        </p:blipFill>
        <p:spPr bwMode="auto">
          <a:xfrm>
            <a:off x="1547664" y="1553571"/>
            <a:ext cx="6552728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02DD4-CC1B-4FE4-963D-43BEAE0D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Mirroring helps make your church noticeable? </a:t>
            </a:r>
          </a:p>
        </p:txBody>
      </p:sp>
    </p:spTree>
    <p:extLst>
      <p:ext uri="{BB962C8B-B14F-4D97-AF65-F5344CB8AC3E}">
        <p14:creationId xmlns:p14="http://schemas.microsoft.com/office/powerpoint/2010/main" val="79489509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2CD73F-BCA2-43A9-B4ED-42C98BBD875F}"/>
              </a:ext>
            </a:extLst>
          </p:cNvPr>
          <p:cNvSpPr/>
          <p:nvPr/>
        </p:nvSpPr>
        <p:spPr>
          <a:xfrm>
            <a:off x="482600" y="6385706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http://thegospelmandate.org/church-plant-map/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02DD4-CC1B-4FE4-963D-43BEAE0D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Mirroring helps make your church noticeable? </a:t>
            </a:r>
          </a:p>
        </p:txBody>
      </p:sp>
      <p:pic>
        <p:nvPicPr>
          <p:cNvPr id="7" name="Picture 6" descr="Image result for location of denominational churches in united states">
            <a:extLst>
              <a:ext uri="{FF2B5EF4-FFF2-40B4-BE49-F238E27FC236}">
                <a16:creationId xmlns:a16="http://schemas.microsoft.com/office/drawing/2014/main" id="{2DF1C5D4-0A0C-42A0-9585-B39398737B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8105"/>
            <a:ext cx="6408712" cy="4405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07178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912FAD7-6BDE-4F2A-A92F-3B822D2ED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Mirroring   </a:t>
            </a:r>
            <a:br>
              <a:rPr lang="en-US" dirty="0"/>
            </a:b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7A5E849-649C-4335-8CC9-FE8570DFBD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en-US" dirty="0"/>
              <a:t>Poses the church for 21</a:t>
            </a:r>
            <a:r>
              <a:rPr lang="en-US" baseline="30000" dirty="0"/>
              <a:t>st</a:t>
            </a:r>
            <a:r>
              <a:rPr lang="en-US" dirty="0"/>
              <a:t> century growth</a:t>
            </a:r>
          </a:p>
          <a:p>
            <a:r>
              <a:rPr lang="en-US" dirty="0"/>
              <a:t>Assesses</a:t>
            </a:r>
          </a:p>
          <a:p>
            <a:pPr lvl="1"/>
            <a:r>
              <a:rPr lang="en-US" dirty="0"/>
              <a:t>Social media usage</a:t>
            </a:r>
          </a:p>
          <a:p>
            <a:pPr lvl="1"/>
            <a:r>
              <a:rPr lang="en-US" dirty="0"/>
              <a:t>Church attendance patterns</a:t>
            </a:r>
          </a:p>
          <a:p>
            <a:pPr lvl="1"/>
            <a:r>
              <a:rPr lang="en-US" dirty="0"/>
              <a:t>Multiculturalism </a:t>
            </a:r>
          </a:p>
          <a:p>
            <a:pPr lvl="1"/>
            <a:r>
              <a:rPr lang="en-US" dirty="0"/>
              <a:t>Stewardship</a:t>
            </a:r>
          </a:p>
          <a:p>
            <a:pPr lvl="1"/>
            <a:r>
              <a:rPr lang="en-US" dirty="0"/>
              <a:t>Community links </a:t>
            </a:r>
          </a:p>
          <a:p>
            <a:endParaRPr lang="en-US" altLang="en-US" dirty="0"/>
          </a:p>
        </p:txBody>
      </p:sp>
      <p:pic>
        <p:nvPicPr>
          <p:cNvPr id="7" name="Picture 6" descr="C:\Users\linda\AppData\Local\Microsoft\Windows\INetCache\Content.Word\Bishop Davis Logo.png">
            <a:extLst>
              <a:ext uri="{FF2B5EF4-FFF2-40B4-BE49-F238E27FC236}">
                <a16:creationId xmlns:a16="http://schemas.microsoft.com/office/drawing/2014/main" id="{31D5F5CA-96E0-48D8-BA9B-9DCA68034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17232"/>
            <a:ext cx="1584176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97077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95402-DA4B-4199-9A21-9A622E88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65980"/>
            <a:ext cx="8229600" cy="1143000"/>
          </a:xfrm>
        </p:spPr>
        <p:txBody>
          <a:bodyPr/>
          <a:lstStyle/>
          <a:p>
            <a:r>
              <a:rPr lang="en-US" sz="4000" b="1" cap="small" dirty="0"/>
              <a:t>M</a:t>
            </a:r>
            <a:r>
              <a:rPr lang="en-US" sz="4000" b="1" dirty="0"/>
              <a:t>irroring Addresses </a:t>
            </a:r>
            <a:br>
              <a:rPr lang="en-US" sz="4000" b="1" dirty="0"/>
            </a:br>
            <a:r>
              <a:rPr lang="en-US" sz="4000" b="1" dirty="0"/>
              <a:t>Current Trends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977A-F0FE-4D7D-8E66-EB7079F0D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628800"/>
            <a:ext cx="7653536" cy="4525963"/>
          </a:xfrm>
        </p:spPr>
        <p:txBody>
          <a:bodyPr/>
          <a:lstStyle/>
          <a:p>
            <a:pPr lvl="0"/>
            <a:r>
              <a:rPr lang="en-US" dirty="0"/>
              <a:t>Changing community demographics</a:t>
            </a:r>
          </a:p>
          <a:p>
            <a:pPr lvl="0"/>
            <a:r>
              <a:rPr lang="en-US" dirty="0"/>
              <a:t>Population shifts from one area to another</a:t>
            </a:r>
          </a:p>
          <a:p>
            <a:pPr lvl="0"/>
            <a:r>
              <a:rPr lang="en-US" dirty="0"/>
              <a:t>Attracting youths and young adult</a:t>
            </a:r>
          </a:p>
          <a:p>
            <a:pPr lvl="0"/>
            <a:r>
              <a:rPr lang="en-US" dirty="0"/>
              <a:t>Worship styles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linda\AppData\Local\Microsoft\Windows\INetCache\Content.Word\Bishop Davis Logo.png">
            <a:extLst>
              <a:ext uri="{FF2B5EF4-FFF2-40B4-BE49-F238E27FC236}">
                <a16:creationId xmlns:a16="http://schemas.microsoft.com/office/drawing/2014/main" id="{40C6D1EC-7F92-44B7-9C92-D48E69DAC7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517232"/>
            <a:ext cx="1584176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28922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912FAD7-6BDE-4F2A-A92F-3B822D2ED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Mirroring is Talking and Listening o one Another   </a:t>
            </a:r>
            <a:br>
              <a:rPr lang="en-US" dirty="0"/>
            </a:b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7A5E849-649C-4335-8CC9-FE8570DFBD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en-US" dirty="0"/>
              <a:t>A forum for discussion of the present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mechanism to promote dialogue among all members about the future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look at the past to share lessons learned and ways to move forward</a:t>
            </a:r>
          </a:p>
          <a:p>
            <a:endParaRPr lang="en-US" dirty="0"/>
          </a:p>
          <a:p>
            <a:endParaRPr lang="en-US" altLang="en-US" dirty="0"/>
          </a:p>
        </p:txBody>
      </p:sp>
      <p:pic>
        <p:nvPicPr>
          <p:cNvPr id="7" name="Picture 6" descr="C:\Users\linda\AppData\Local\Microsoft\Windows\INetCache\Content.Word\Bishop Davis Logo.png">
            <a:extLst>
              <a:ext uri="{FF2B5EF4-FFF2-40B4-BE49-F238E27FC236}">
                <a16:creationId xmlns:a16="http://schemas.microsoft.com/office/drawing/2014/main" id="{31D5F5CA-96E0-48D8-BA9B-9DCA68034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17232"/>
            <a:ext cx="1584176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96719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912FAD7-6BDE-4F2A-A92F-3B822D2ED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981075"/>
          </a:xfrm>
        </p:spPr>
        <p:txBody>
          <a:bodyPr/>
          <a:lstStyle/>
          <a:p>
            <a:r>
              <a:rPr lang="en-US" sz="4000" b="1" dirty="0"/>
              <a:t>What is church mirroring?</a:t>
            </a:r>
            <a:br>
              <a:rPr lang="en-US" dirty="0"/>
            </a:b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7A5E849-649C-4335-8CC9-FE8570DFB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902" y="1457747"/>
            <a:ext cx="8229600" cy="4525962"/>
          </a:xfrm>
        </p:spPr>
        <p:txBody>
          <a:bodyPr/>
          <a:lstStyle/>
          <a:p>
            <a:r>
              <a:rPr lang="en-US" dirty="0"/>
              <a:t>An assessment process to help see if: </a:t>
            </a:r>
          </a:p>
          <a:p>
            <a:pPr lvl="1"/>
            <a:r>
              <a:rPr lang="en-US" dirty="0"/>
              <a:t>Church's ministry is on track</a:t>
            </a:r>
          </a:p>
          <a:p>
            <a:pPr lvl="1"/>
            <a:r>
              <a:rPr lang="en-US" dirty="0"/>
              <a:t>Answer questions </a:t>
            </a:r>
          </a:p>
          <a:p>
            <a:pPr lvl="2"/>
            <a:r>
              <a:rPr lang="en-US" dirty="0"/>
              <a:t>Is the church making disciples? </a:t>
            </a:r>
          </a:p>
          <a:p>
            <a:pPr lvl="2"/>
            <a:r>
              <a:rPr lang="en-US" dirty="0"/>
              <a:t>Does the church share the gospel regularly? </a:t>
            </a:r>
          </a:p>
          <a:p>
            <a:pPr lvl="2"/>
            <a:r>
              <a:rPr lang="en-US" dirty="0"/>
              <a:t>Is the church positioned for growth</a:t>
            </a:r>
          </a:p>
          <a:p>
            <a:pPr lvl="2"/>
            <a:r>
              <a:rPr lang="en-US" dirty="0"/>
              <a:t>Does the church attract visitors of all ages?</a:t>
            </a:r>
          </a:p>
          <a:p>
            <a:pPr lvl="2"/>
            <a:r>
              <a:rPr lang="en-US" dirty="0"/>
              <a:t>Is the church growing in its stewardship?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altLang="en-US" dirty="0"/>
          </a:p>
        </p:txBody>
      </p:sp>
      <p:pic>
        <p:nvPicPr>
          <p:cNvPr id="7" name="Picture 6" descr="C:\Users\linda\AppData\Local\Microsoft\Windows\INetCache\Content.Word\Bishop Davis Logo.png">
            <a:extLst>
              <a:ext uri="{FF2B5EF4-FFF2-40B4-BE49-F238E27FC236}">
                <a16:creationId xmlns:a16="http://schemas.microsoft.com/office/drawing/2014/main" id="{31D5F5CA-96E0-48D8-BA9B-9DCA68034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17232"/>
            <a:ext cx="1584176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912FAD7-6BDE-4F2A-A92F-3B822D2ED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8229600" cy="981075"/>
          </a:xfrm>
        </p:spPr>
        <p:txBody>
          <a:bodyPr/>
          <a:lstStyle/>
          <a:p>
            <a:r>
              <a:rPr lang="en-US" sz="4000" b="1" dirty="0"/>
              <a:t>What is church mirroring?</a:t>
            </a:r>
            <a:br>
              <a:rPr lang="en-US" dirty="0"/>
            </a:b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7A5E849-649C-4335-8CC9-FE8570DFB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600" y="1700808"/>
            <a:ext cx="8229600" cy="4525962"/>
          </a:xfrm>
        </p:spPr>
        <p:txBody>
          <a:bodyPr/>
          <a:lstStyle/>
          <a:p>
            <a:r>
              <a:rPr lang="en-US" dirty="0"/>
              <a:t>Process helps congregations reflect inwardly</a:t>
            </a:r>
          </a:p>
          <a:p>
            <a:r>
              <a:rPr lang="en-US" dirty="0"/>
              <a:t>Offers understanding of internal culture</a:t>
            </a:r>
          </a:p>
          <a:p>
            <a:pPr lvl="1"/>
            <a:r>
              <a:rPr lang="en-US" dirty="0"/>
              <a:t>Is there an expectation pastor will do all or most of the work</a:t>
            </a:r>
          </a:p>
          <a:p>
            <a:pPr lvl="1"/>
            <a:r>
              <a:rPr lang="en-US" dirty="0"/>
              <a:t>Do all members have opportunity to identify and use their spiritual gifts</a:t>
            </a:r>
          </a:p>
          <a:p>
            <a:pPr lvl="1"/>
            <a:r>
              <a:rPr lang="en-US" dirty="0"/>
              <a:t>How do clergy and laity work together</a:t>
            </a:r>
            <a:endParaRPr lang="en-US" altLang="en-US" dirty="0"/>
          </a:p>
        </p:txBody>
      </p:sp>
      <p:pic>
        <p:nvPicPr>
          <p:cNvPr id="4" name="Picture 3" descr="C:\Users\linda\AppData\Local\Microsoft\Windows\INetCache\Content.Word\Bishop Davis Logo.png">
            <a:extLst>
              <a:ext uri="{FF2B5EF4-FFF2-40B4-BE49-F238E27FC236}">
                <a16:creationId xmlns:a16="http://schemas.microsoft.com/office/drawing/2014/main" id="{2AA01D76-2AA6-4D8C-A968-1FB5BA3C82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517232"/>
            <a:ext cx="1584176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48128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5C19-8B04-44B0-AF8B-A0388F5B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W</a:t>
            </a:r>
            <a:r>
              <a:rPr lang="en-US" sz="4000" b="1" dirty="0"/>
              <a:t>hy Participate in  Mirroring?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5D40-8C50-4BE8-B69B-07C365E0B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556792"/>
            <a:ext cx="7941568" cy="4525963"/>
          </a:xfrm>
        </p:spPr>
        <p:txBody>
          <a:bodyPr/>
          <a:lstStyle/>
          <a:p>
            <a:r>
              <a:rPr lang="en-US" dirty="0"/>
              <a:t>Everybody gets to participate in the discussion</a:t>
            </a:r>
          </a:p>
          <a:p>
            <a:pPr marL="457200" lvl="1" indent="0">
              <a:buNone/>
            </a:pPr>
            <a:r>
              <a:rPr lang="en-US" dirty="0"/>
              <a:t>1. Life long members provide historical look</a:t>
            </a:r>
          </a:p>
          <a:p>
            <a:pPr marL="457200" lvl="1" indent="0">
              <a:buNone/>
            </a:pPr>
            <a:r>
              <a:rPr lang="en-US" dirty="0"/>
              <a:t>2. New members share fresh perspective</a:t>
            </a:r>
          </a:p>
          <a:p>
            <a:pPr marL="457200" lvl="1" indent="0">
              <a:buNone/>
            </a:pPr>
            <a:r>
              <a:rPr lang="en-US" dirty="0"/>
              <a:t>3. Children tell their stories</a:t>
            </a:r>
          </a:p>
          <a:p>
            <a:pPr marL="457200" lvl="1" indent="0">
              <a:buNone/>
            </a:pPr>
            <a:r>
              <a:rPr lang="en-US" dirty="0"/>
              <a:t>4. Youths are heard</a:t>
            </a:r>
          </a:p>
          <a:p>
            <a:pPr marL="457200" lvl="1" indent="0">
              <a:buNone/>
            </a:pPr>
            <a:r>
              <a:rPr lang="en-US" dirty="0"/>
              <a:t>5. Young adults give their view</a:t>
            </a:r>
          </a:p>
          <a:p>
            <a:pPr marL="457200" lvl="1" indent="0">
              <a:buNone/>
            </a:pPr>
            <a:r>
              <a:rPr lang="en-US" dirty="0"/>
              <a:t>All voices are equal</a:t>
            </a:r>
          </a:p>
          <a:p>
            <a:endParaRPr lang="en-US" dirty="0"/>
          </a:p>
        </p:txBody>
      </p:sp>
      <p:pic>
        <p:nvPicPr>
          <p:cNvPr id="4" name="Picture 3" descr="C:\Users\linda\AppData\Local\Microsoft\Windows\INetCache\Content.Word\Bishop Davis Logo.png">
            <a:extLst>
              <a:ext uri="{FF2B5EF4-FFF2-40B4-BE49-F238E27FC236}">
                <a16:creationId xmlns:a16="http://schemas.microsoft.com/office/drawing/2014/main" id="{BACF9E36-62B3-401E-AD9F-BE115FF326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17232"/>
            <a:ext cx="1584176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90854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7794</TotalTime>
  <Words>371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Diseño predeterminado</vt:lpstr>
      <vt:lpstr>Mirroring: An Assessment Process</vt:lpstr>
      <vt:lpstr>Mirroring helps make your church noticeable? </vt:lpstr>
      <vt:lpstr>Mirroring helps make your church noticeable? </vt:lpstr>
      <vt:lpstr>Mirroring    </vt:lpstr>
      <vt:lpstr>Mirroring Addresses  Current Trends </vt:lpstr>
      <vt:lpstr>Mirroring is Talking and Listening o one Another    </vt:lpstr>
      <vt:lpstr>What is church mirroring? </vt:lpstr>
      <vt:lpstr>What is church mirroring? </vt:lpstr>
      <vt:lpstr>Why Participate in  Mirroring? </vt:lpstr>
      <vt:lpstr>Why Participate in  Mirroring? </vt:lpstr>
      <vt:lpstr>How Does Mirroring Work? </vt:lpstr>
      <vt:lpstr>Mirroring  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Linda Mouzon</cp:lastModifiedBy>
  <cp:revision>724</cp:revision>
  <dcterms:created xsi:type="dcterms:W3CDTF">2010-05-23T14:28:12Z</dcterms:created>
  <dcterms:modified xsi:type="dcterms:W3CDTF">2018-02-26T23:19:52Z</dcterms:modified>
</cp:coreProperties>
</file>