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1" r:id="rId2"/>
    <p:sldId id="287" r:id="rId3"/>
    <p:sldId id="273" r:id="rId4"/>
    <p:sldId id="272" r:id="rId5"/>
    <p:sldId id="279" r:id="rId6"/>
    <p:sldId id="280" r:id="rId7"/>
    <p:sldId id="276" r:id="rId8"/>
    <p:sldId id="289" r:id="rId9"/>
    <p:sldId id="288" r:id="rId10"/>
    <p:sldId id="278" r:id="rId11"/>
    <p:sldId id="283" r:id="rId12"/>
    <p:sldId id="282" r:id="rId13"/>
    <p:sldId id="277" r:id="rId14"/>
    <p:sldId id="281" r:id="rId15"/>
    <p:sldId id="284" r:id="rId16"/>
    <p:sldId id="285" r:id="rId17"/>
    <p:sldId id="286" r:id="rId1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C4C4C4"/>
    <a:srgbClr val="422C16"/>
    <a:srgbClr val="0C788E"/>
    <a:srgbClr val="025198"/>
    <a:srgbClr val="000099"/>
    <a:srgbClr val="1C1C1C"/>
    <a:srgbClr val="660066"/>
    <a:srgbClr val="000058"/>
    <a:srgbClr val="2E1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80" autoAdjust="0"/>
    <p:restoredTop sz="91398" autoAdjust="0"/>
  </p:normalViewPr>
  <p:slideViewPr>
    <p:cSldViewPr>
      <p:cViewPr varScale="1">
        <p:scale>
          <a:sx n="78" d="100"/>
          <a:sy n="78" d="100"/>
        </p:scale>
        <p:origin x="190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55324A-0231-43E4-A667-ED5801CA955F}" type="doc">
      <dgm:prSet loTypeId="urn:microsoft.com/office/officeart/2005/8/layout/vList2" loCatId="list" qsTypeId="urn:microsoft.com/office/officeart/2005/8/quickstyle/simple5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D0469E9F-C46C-4B01-BA06-AC0D513E0983}">
      <dgm:prSet/>
      <dgm:spPr/>
      <dgm:t>
        <a:bodyPr/>
        <a:lstStyle/>
        <a:p>
          <a:r>
            <a:rPr lang="en-US" dirty="0"/>
            <a:t>Opens dialogue among all members</a:t>
          </a:r>
        </a:p>
      </dgm:t>
    </dgm:pt>
    <dgm:pt modelId="{E479CB4D-DDDE-4D3A-8217-00A5F602AEC4}" type="parTrans" cxnId="{11C3D123-53B4-4A13-A865-4D9CC6C559F1}">
      <dgm:prSet/>
      <dgm:spPr/>
      <dgm:t>
        <a:bodyPr/>
        <a:lstStyle/>
        <a:p>
          <a:endParaRPr lang="en-US"/>
        </a:p>
      </dgm:t>
    </dgm:pt>
    <dgm:pt modelId="{E62F3E9D-2B51-4FB8-A1EF-5059F4AFD560}" type="sibTrans" cxnId="{11C3D123-53B4-4A13-A865-4D9CC6C559F1}">
      <dgm:prSet/>
      <dgm:spPr/>
      <dgm:t>
        <a:bodyPr/>
        <a:lstStyle/>
        <a:p>
          <a:endParaRPr lang="en-US"/>
        </a:p>
      </dgm:t>
    </dgm:pt>
    <dgm:pt modelId="{8D1AE8F6-2E8E-4471-9B54-69A0835F985C}">
      <dgm:prSet/>
      <dgm:spPr/>
      <dgm:t>
        <a:bodyPr/>
        <a:lstStyle/>
        <a:p>
          <a:r>
            <a:rPr lang="en-US" dirty="0"/>
            <a:t>Promotes discussions across generations and ministries</a:t>
          </a:r>
        </a:p>
      </dgm:t>
    </dgm:pt>
    <dgm:pt modelId="{8C94E650-C855-46C6-8A46-70175CA7322B}" type="parTrans" cxnId="{E1B62F3D-6C71-41EE-9E2E-2FB3ACD75992}">
      <dgm:prSet/>
      <dgm:spPr/>
      <dgm:t>
        <a:bodyPr/>
        <a:lstStyle/>
        <a:p>
          <a:endParaRPr lang="en-US"/>
        </a:p>
      </dgm:t>
    </dgm:pt>
    <dgm:pt modelId="{BB873F88-6AD6-454A-B874-547549CD3A7E}" type="sibTrans" cxnId="{E1B62F3D-6C71-41EE-9E2E-2FB3ACD75992}">
      <dgm:prSet/>
      <dgm:spPr/>
      <dgm:t>
        <a:bodyPr/>
        <a:lstStyle/>
        <a:p>
          <a:endParaRPr lang="en-US"/>
        </a:p>
      </dgm:t>
    </dgm:pt>
    <dgm:pt modelId="{28FA1D46-B0D1-4605-8C9D-8436CDBF5B22}">
      <dgm:prSet/>
      <dgm:spPr/>
      <dgm:t>
        <a:bodyPr/>
        <a:lstStyle/>
        <a:p>
          <a:r>
            <a:rPr lang="en-US" dirty="0"/>
            <a:t>Becomes a powerful </a:t>
          </a:r>
          <a:r>
            <a:rPr lang="en-US"/>
            <a:t>tool that sets </a:t>
          </a:r>
          <a:r>
            <a:rPr lang="en-US" dirty="0"/>
            <a:t>a course for future growth and success</a:t>
          </a:r>
        </a:p>
      </dgm:t>
    </dgm:pt>
    <dgm:pt modelId="{4BD8C526-B104-49BE-9109-09C9B9B29E5A}" type="parTrans" cxnId="{B427BF86-3396-4D73-929B-94131E812C5A}">
      <dgm:prSet/>
      <dgm:spPr/>
      <dgm:t>
        <a:bodyPr/>
        <a:lstStyle/>
        <a:p>
          <a:endParaRPr lang="en-US"/>
        </a:p>
      </dgm:t>
    </dgm:pt>
    <dgm:pt modelId="{40E5DED1-225F-4BDD-8CDF-417D02707F6B}" type="sibTrans" cxnId="{B427BF86-3396-4D73-929B-94131E812C5A}">
      <dgm:prSet/>
      <dgm:spPr/>
      <dgm:t>
        <a:bodyPr/>
        <a:lstStyle/>
        <a:p>
          <a:endParaRPr lang="en-US"/>
        </a:p>
      </dgm:t>
    </dgm:pt>
    <dgm:pt modelId="{49CA8BFA-0810-42E9-B609-400FC6078892}" type="pres">
      <dgm:prSet presAssocID="{7A55324A-0231-43E4-A667-ED5801CA955F}" presName="linear" presStyleCnt="0">
        <dgm:presLayoutVars>
          <dgm:animLvl val="lvl"/>
          <dgm:resizeHandles val="exact"/>
        </dgm:presLayoutVars>
      </dgm:prSet>
      <dgm:spPr/>
    </dgm:pt>
    <dgm:pt modelId="{134BDAAA-DD4B-4614-A4A8-72E9AD20C8C2}" type="pres">
      <dgm:prSet presAssocID="{D0469E9F-C46C-4B01-BA06-AC0D513E098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5222D62-E754-42D5-9265-A29ADE447DE5}" type="pres">
      <dgm:prSet presAssocID="{E62F3E9D-2B51-4FB8-A1EF-5059F4AFD560}" presName="spacer" presStyleCnt="0"/>
      <dgm:spPr/>
    </dgm:pt>
    <dgm:pt modelId="{92D0DBCE-25B1-495A-A30C-FAED1032371F}" type="pres">
      <dgm:prSet presAssocID="{8D1AE8F6-2E8E-4471-9B54-69A0835F985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F3D0446-0CE2-4EA8-8997-C98717C88AA9}" type="pres">
      <dgm:prSet presAssocID="{BB873F88-6AD6-454A-B874-547549CD3A7E}" presName="spacer" presStyleCnt="0"/>
      <dgm:spPr/>
    </dgm:pt>
    <dgm:pt modelId="{5F207A78-5889-4E61-A7B6-63AA86F60184}" type="pres">
      <dgm:prSet presAssocID="{28FA1D46-B0D1-4605-8C9D-8436CDBF5B2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0A1120D-9D80-42CD-BAA2-CBCEE76BF5E7}" type="presOf" srcId="{7A55324A-0231-43E4-A667-ED5801CA955F}" destId="{49CA8BFA-0810-42E9-B609-400FC6078892}" srcOrd="0" destOrd="0" presId="urn:microsoft.com/office/officeart/2005/8/layout/vList2"/>
    <dgm:cxn modelId="{11C3D123-53B4-4A13-A865-4D9CC6C559F1}" srcId="{7A55324A-0231-43E4-A667-ED5801CA955F}" destId="{D0469E9F-C46C-4B01-BA06-AC0D513E0983}" srcOrd="0" destOrd="0" parTransId="{E479CB4D-DDDE-4D3A-8217-00A5F602AEC4}" sibTransId="{E62F3E9D-2B51-4FB8-A1EF-5059F4AFD560}"/>
    <dgm:cxn modelId="{E1B62F3D-6C71-41EE-9E2E-2FB3ACD75992}" srcId="{7A55324A-0231-43E4-A667-ED5801CA955F}" destId="{8D1AE8F6-2E8E-4471-9B54-69A0835F985C}" srcOrd="1" destOrd="0" parTransId="{8C94E650-C855-46C6-8A46-70175CA7322B}" sibTransId="{BB873F88-6AD6-454A-B874-547549CD3A7E}"/>
    <dgm:cxn modelId="{5806A75C-6BEE-40DA-BE75-5DD0357AB2BB}" type="presOf" srcId="{8D1AE8F6-2E8E-4471-9B54-69A0835F985C}" destId="{92D0DBCE-25B1-495A-A30C-FAED1032371F}" srcOrd="0" destOrd="0" presId="urn:microsoft.com/office/officeart/2005/8/layout/vList2"/>
    <dgm:cxn modelId="{B427BF86-3396-4D73-929B-94131E812C5A}" srcId="{7A55324A-0231-43E4-A667-ED5801CA955F}" destId="{28FA1D46-B0D1-4605-8C9D-8436CDBF5B22}" srcOrd="2" destOrd="0" parTransId="{4BD8C526-B104-49BE-9109-09C9B9B29E5A}" sibTransId="{40E5DED1-225F-4BDD-8CDF-417D02707F6B}"/>
    <dgm:cxn modelId="{2B3CA9E0-BCBC-4C2E-B540-D997BCDB489D}" type="presOf" srcId="{28FA1D46-B0D1-4605-8C9D-8436CDBF5B22}" destId="{5F207A78-5889-4E61-A7B6-63AA86F60184}" srcOrd="0" destOrd="0" presId="urn:microsoft.com/office/officeart/2005/8/layout/vList2"/>
    <dgm:cxn modelId="{B30697EE-A293-47F9-B16E-AF7E870DEB61}" type="presOf" srcId="{D0469E9F-C46C-4B01-BA06-AC0D513E0983}" destId="{134BDAAA-DD4B-4614-A4A8-72E9AD20C8C2}" srcOrd="0" destOrd="0" presId="urn:microsoft.com/office/officeart/2005/8/layout/vList2"/>
    <dgm:cxn modelId="{ED7086BF-BC02-4361-8DF1-248244BBA265}" type="presParOf" srcId="{49CA8BFA-0810-42E9-B609-400FC6078892}" destId="{134BDAAA-DD4B-4614-A4A8-72E9AD20C8C2}" srcOrd="0" destOrd="0" presId="urn:microsoft.com/office/officeart/2005/8/layout/vList2"/>
    <dgm:cxn modelId="{982A25E6-B094-4693-8EED-EAF5BFB2ED89}" type="presParOf" srcId="{49CA8BFA-0810-42E9-B609-400FC6078892}" destId="{A5222D62-E754-42D5-9265-A29ADE447DE5}" srcOrd="1" destOrd="0" presId="urn:microsoft.com/office/officeart/2005/8/layout/vList2"/>
    <dgm:cxn modelId="{409F124A-A257-4FE0-BB92-751B4845A3CD}" type="presParOf" srcId="{49CA8BFA-0810-42E9-B609-400FC6078892}" destId="{92D0DBCE-25B1-495A-A30C-FAED1032371F}" srcOrd="2" destOrd="0" presId="urn:microsoft.com/office/officeart/2005/8/layout/vList2"/>
    <dgm:cxn modelId="{7A0A050C-9840-4646-9FCC-872F6EF14953}" type="presParOf" srcId="{49CA8BFA-0810-42E9-B609-400FC6078892}" destId="{FF3D0446-0CE2-4EA8-8997-C98717C88AA9}" srcOrd="3" destOrd="0" presId="urn:microsoft.com/office/officeart/2005/8/layout/vList2"/>
    <dgm:cxn modelId="{32DC0089-D412-4EBC-B906-73F1A2744CF4}" type="presParOf" srcId="{49CA8BFA-0810-42E9-B609-400FC6078892}" destId="{5F207A78-5889-4E61-A7B6-63AA86F6018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55324A-0231-43E4-A667-ED5801CA955F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D0469E9F-C46C-4B01-BA06-AC0D513E0983}">
      <dgm:prSet/>
      <dgm:spPr/>
      <dgm:t>
        <a:bodyPr/>
        <a:lstStyle/>
        <a:p>
          <a:r>
            <a:rPr lang="en-US" dirty="0"/>
            <a:t>Encourages an assessment of the ministry of the church as a whole</a:t>
          </a:r>
        </a:p>
      </dgm:t>
    </dgm:pt>
    <dgm:pt modelId="{E479CB4D-DDDE-4D3A-8217-00A5F602AEC4}" type="parTrans" cxnId="{11C3D123-53B4-4A13-A865-4D9CC6C559F1}">
      <dgm:prSet/>
      <dgm:spPr/>
      <dgm:t>
        <a:bodyPr/>
        <a:lstStyle/>
        <a:p>
          <a:endParaRPr lang="en-US"/>
        </a:p>
      </dgm:t>
    </dgm:pt>
    <dgm:pt modelId="{E62F3E9D-2B51-4FB8-A1EF-5059F4AFD560}" type="sibTrans" cxnId="{11C3D123-53B4-4A13-A865-4D9CC6C559F1}">
      <dgm:prSet phldrT="1"/>
      <dgm:spPr/>
      <dgm:t>
        <a:bodyPr/>
        <a:lstStyle/>
        <a:p>
          <a:r>
            <a:rPr lang="en-US"/>
            <a:t>1</a:t>
          </a:r>
        </a:p>
      </dgm:t>
    </dgm:pt>
    <dgm:pt modelId="{8D1AE8F6-2E8E-4471-9B54-69A0835F985C}">
      <dgm:prSet/>
      <dgm:spPr/>
      <dgm:t>
        <a:bodyPr/>
        <a:lstStyle/>
        <a:p>
          <a:r>
            <a:rPr lang="en-US"/>
            <a:t>Verifies that you're doing what you think you're doing </a:t>
          </a:r>
        </a:p>
      </dgm:t>
    </dgm:pt>
    <dgm:pt modelId="{8C94E650-C855-46C6-8A46-70175CA7322B}" type="parTrans" cxnId="{E1B62F3D-6C71-41EE-9E2E-2FB3ACD75992}">
      <dgm:prSet/>
      <dgm:spPr/>
      <dgm:t>
        <a:bodyPr/>
        <a:lstStyle/>
        <a:p>
          <a:endParaRPr lang="en-US"/>
        </a:p>
      </dgm:t>
    </dgm:pt>
    <dgm:pt modelId="{BB873F88-6AD6-454A-B874-547549CD3A7E}" type="sibTrans" cxnId="{E1B62F3D-6C71-41EE-9E2E-2FB3ACD75992}">
      <dgm:prSet phldrT="2"/>
      <dgm:spPr/>
      <dgm:t>
        <a:bodyPr/>
        <a:lstStyle/>
        <a:p>
          <a:r>
            <a:rPr lang="en-US"/>
            <a:t>2</a:t>
          </a:r>
        </a:p>
      </dgm:t>
    </dgm:pt>
    <dgm:pt modelId="{28FA1D46-B0D1-4605-8C9D-8436CDBF5B22}">
      <dgm:prSet/>
      <dgm:spPr/>
      <dgm:t>
        <a:bodyPr/>
        <a:lstStyle/>
        <a:p>
          <a:r>
            <a:rPr lang="en-US" dirty="0"/>
            <a:t>Fully examine and describe effective and/or ineffective programs </a:t>
          </a:r>
        </a:p>
      </dgm:t>
    </dgm:pt>
    <dgm:pt modelId="{4BD8C526-B104-49BE-9109-09C9B9B29E5A}" type="parTrans" cxnId="{B427BF86-3396-4D73-929B-94131E812C5A}">
      <dgm:prSet/>
      <dgm:spPr/>
      <dgm:t>
        <a:bodyPr/>
        <a:lstStyle/>
        <a:p>
          <a:endParaRPr lang="en-US"/>
        </a:p>
      </dgm:t>
    </dgm:pt>
    <dgm:pt modelId="{40E5DED1-225F-4BDD-8CDF-417D02707F6B}" type="sibTrans" cxnId="{B427BF86-3396-4D73-929B-94131E812C5A}">
      <dgm:prSet phldrT="3"/>
      <dgm:spPr/>
      <dgm:t>
        <a:bodyPr/>
        <a:lstStyle/>
        <a:p>
          <a:r>
            <a:rPr lang="en-US"/>
            <a:t>3</a:t>
          </a:r>
        </a:p>
      </dgm:t>
    </dgm:pt>
    <dgm:pt modelId="{0A838DD1-AD2B-4F67-9521-0672A19E11F1}" type="pres">
      <dgm:prSet presAssocID="{7A55324A-0231-43E4-A667-ED5801CA955F}" presName="Name0" presStyleCnt="0">
        <dgm:presLayoutVars>
          <dgm:animLvl val="lvl"/>
          <dgm:resizeHandles val="exact"/>
        </dgm:presLayoutVars>
      </dgm:prSet>
      <dgm:spPr/>
    </dgm:pt>
    <dgm:pt modelId="{ECB6F96F-8D9A-4F8C-BF80-FBD0D52B6E43}" type="pres">
      <dgm:prSet presAssocID="{D0469E9F-C46C-4B01-BA06-AC0D513E0983}" presName="compositeNode" presStyleCnt="0">
        <dgm:presLayoutVars>
          <dgm:bulletEnabled val="1"/>
        </dgm:presLayoutVars>
      </dgm:prSet>
      <dgm:spPr/>
    </dgm:pt>
    <dgm:pt modelId="{97D35F45-F798-4C8B-A6AE-E5CF3B55FFA0}" type="pres">
      <dgm:prSet presAssocID="{D0469E9F-C46C-4B01-BA06-AC0D513E0983}" presName="bgRect" presStyleLbl="bgAccFollowNode1" presStyleIdx="0" presStyleCnt="3"/>
      <dgm:spPr/>
    </dgm:pt>
    <dgm:pt modelId="{B287E783-BF8A-4918-8F56-95EF103EF40D}" type="pres">
      <dgm:prSet presAssocID="{E62F3E9D-2B51-4FB8-A1EF-5059F4AFD560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0D7AD43B-E305-40CF-A09F-E1D5594202F1}" type="pres">
      <dgm:prSet presAssocID="{D0469E9F-C46C-4B01-BA06-AC0D513E0983}" presName="bottomLine" presStyleLbl="alignNode1" presStyleIdx="1" presStyleCnt="6">
        <dgm:presLayoutVars/>
      </dgm:prSet>
      <dgm:spPr/>
    </dgm:pt>
    <dgm:pt modelId="{DE685EE1-C925-4A13-84B1-CBF63CBADC97}" type="pres">
      <dgm:prSet presAssocID="{D0469E9F-C46C-4B01-BA06-AC0D513E0983}" presName="nodeText" presStyleLbl="bgAccFollowNode1" presStyleIdx="0" presStyleCnt="3">
        <dgm:presLayoutVars>
          <dgm:bulletEnabled val="1"/>
        </dgm:presLayoutVars>
      </dgm:prSet>
      <dgm:spPr/>
    </dgm:pt>
    <dgm:pt modelId="{A2D73320-3A2A-4C19-B09D-39FC36066762}" type="pres">
      <dgm:prSet presAssocID="{E62F3E9D-2B51-4FB8-A1EF-5059F4AFD560}" presName="sibTrans" presStyleCnt="0"/>
      <dgm:spPr/>
    </dgm:pt>
    <dgm:pt modelId="{DF5B89AA-1DA9-488D-8B05-7B774F514044}" type="pres">
      <dgm:prSet presAssocID="{8D1AE8F6-2E8E-4471-9B54-69A0835F985C}" presName="compositeNode" presStyleCnt="0">
        <dgm:presLayoutVars>
          <dgm:bulletEnabled val="1"/>
        </dgm:presLayoutVars>
      </dgm:prSet>
      <dgm:spPr/>
    </dgm:pt>
    <dgm:pt modelId="{184F260C-1CC9-438D-B57A-14118F006DFA}" type="pres">
      <dgm:prSet presAssocID="{8D1AE8F6-2E8E-4471-9B54-69A0835F985C}" presName="bgRect" presStyleLbl="bgAccFollowNode1" presStyleIdx="1" presStyleCnt="3"/>
      <dgm:spPr/>
    </dgm:pt>
    <dgm:pt modelId="{5D7A97E2-3C7A-4738-82E7-F3C98B12F42D}" type="pres">
      <dgm:prSet presAssocID="{BB873F88-6AD6-454A-B874-547549CD3A7E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82058B46-4D8C-40B9-B763-B0B2F94F4DAA}" type="pres">
      <dgm:prSet presAssocID="{8D1AE8F6-2E8E-4471-9B54-69A0835F985C}" presName="bottomLine" presStyleLbl="alignNode1" presStyleIdx="3" presStyleCnt="6">
        <dgm:presLayoutVars/>
      </dgm:prSet>
      <dgm:spPr/>
    </dgm:pt>
    <dgm:pt modelId="{77005A58-90F0-4E07-90F1-5D47887827EB}" type="pres">
      <dgm:prSet presAssocID="{8D1AE8F6-2E8E-4471-9B54-69A0835F985C}" presName="nodeText" presStyleLbl="bgAccFollowNode1" presStyleIdx="1" presStyleCnt="3">
        <dgm:presLayoutVars>
          <dgm:bulletEnabled val="1"/>
        </dgm:presLayoutVars>
      </dgm:prSet>
      <dgm:spPr/>
    </dgm:pt>
    <dgm:pt modelId="{66CA3FE9-BF46-44E1-BA8A-A0373C1F438F}" type="pres">
      <dgm:prSet presAssocID="{BB873F88-6AD6-454A-B874-547549CD3A7E}" presName="sibTrans" presStyleCnt="0"/>
      <dgm:spPr/>
    </dgm:pt>
    <dgm:pt modelId="{A08B54D6-7182-4DEA-B472-F7EDC8113AFA}" type="pres">
      <dgm:prSet presAssocID="{28FA1D46-B0D1-4605-8C9D-8436CDBF5B22}" presName="compositeNode" presStyleCnt="0">
        <dgm:presLayoutVars>
          <dgm:bulletEnabled val="1"/>
        </dgm:presLayoutVars>
      </dgm:prSet>
      <dgm:spPr/>
    </dgm:pt>
    <dgm:pt modelId="{D0483A84-2001-4AD5-B97F-BCABB31B3BCB}" type="pres">
      <dgm:prSet presAssocID="{28FA1D46-B0D1-4605-8C9D-8436CDBF5B22}" presName="bgRect" presStyleLbl="bgAccFollowNode1" presStyleIdx="2" presStyleCnt="3"/>
      <dgm:spPr/>
    </dgm:pt>
    <dgm:pt modelId="{66E172E6-971D-4701-8DD9-732D31E60BC8}" type="pres">
      <dgm:prSet presAssocID="{40E5DED1-225F-4BDD-8CDF-417D02707F6B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E4FDADEE-C119-41FF-975F-2F86E08DF7DD}" type="pres">
      <dgm:prSet presAssocID="{28FA1D46-B0D1-4605-8C9D-8436CDBF5B22}" presName="bottomLine" presStyleLbl="alignNode1" presStyleIdx="5" presStyleCnt="6">
        <dgm:presLayoutVars/>
      </dgm:prSet>
      <dgm:spPr/>
    </dgm:pt>
    <dgm:pt modelId="{3C35D913-849A-44E0-A226-F9671223E64B}" type="pres">
      <dgm:prSet presAssocID="{28FA1D46-B0D1-4605-8C9D-8436CDBF5B22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11C3D123-53B4-4A13-A865-4D9CC6C559F1}" srcId="{7A55324A-0231-43E4-A667-ED5801CA955F}" destId="{D0469E9F-C46C-4B01-BA06-AC0D513E0983}" srcOrd="0" destOrd="0" parTransId="{E479CB4D-DDDE-4D3A-8217-00A5F602AEC4}" sibTransId="{E62F3E9D-2B51-4FB8-A1EF-5059F4AFD560}"/>
    <dgm:cxn modelId="{25894335-D1BE-407D-80C4-05C5FBBFA748}" type="presOf" srcId="{28FA1D46-B0D1-4605-8C9D-8436CDBF5B22}" destId="{D0483A84-2001-4AD5-B97F-BCABB31B3BCB}" srcOrd="0" destOrd="0" presId="urn:microsoft.com/office/officeart/2016/7/layout/BasicLinearProcessNumbered"/>
    <dgm:cxn modelId="{E1B62F3D-6C71-41EE-9E2E-2FB3ACD75992}" srcId="{7A55324A-0231-43E4-A667-ED5801CA955F}" destId="{8D1AE8F6-2E8E-4471-9B54-69A0835F985C}" srcOrd="1" destOrd="0" parTransId="{8C94E650-C855-46C6-8A46-70175CA7322B}" sibTransId="{BB873F88-6AD6-454A-B874-547549CD3A7E}"/>
    <dgm:cxn modelId="{AEC5A35B-0FFE-4E38-8F0B-7D85BA86B69D}" type="presOf" srcId="{BB873F88-6AD6-454A-B874-547549CD3A7E}" destId="{5D7A97E2-3C7A-4738-82E7-F3C98B12F42D}" srcOrd="0" destOrd="0" presId="urn:microsoft.com/office/officeart/2016/7/layout/BasicLinearProcessNumbered"/>
    <dgm:cxn modelId="{BAF54668-D034-47CD-B0F9-4E7A2892E47D}" type="presOf" srcId="{8D1AE8F6-2E8E-4471-9B54-69A0835F985C}" destId="{77005A58-90F0-4E07-90F1-5D47887827EB}" srcOrd="1" destOrd="0" presId="urn:microsoft.com/office/officeart/2016/7/layout/BasicLinearProcessNumbered"/>
    <dgm:cxn modelId="{BD00264B-5C36-4AF7-BF4B-9236451491A1}" type="presOf" srcId="{E62F3E9D-2B51-4FB8-A1EF-5059F4AFD560}" destId="{B287E783-BF8A-4918-8F56-95EF103EF40D}" srcOrd="0" destOrd="0" presId="urn:microsoft.com/office/officeart/2016/7/layout/BasicLinearProcessNumbered"/>
    <dgm:cxn modelId="{A65B9755-C1DF-4A15-823A-F6006BC9FEC1}" type="presOf" srcId="{D0469E9F-C46C-4B01-BA06-AC0D513E0983}" destId="{97D35F45-F798-4C8B-A6AE-E5CF3B55FFA0}" srcOrd="0" destOrd="0" presId="urn:microsoft.com/office/officeart/2016/7/layout/BasicLinearProcessNumbered"/>
    <dgm:cxn modelId="{B427BF86-3396-4D73-929B-94131E812C5A}" srcId="{7A55324A-0231-43E4-A667-ED5801CA955F}" destId="{28FA1D46-B0D1-4605-8C9D-8436CDBF5B22}" srcOrd="2" destOrd="0" parTransId="{4BD8C526-B104-49BE-9109-09C9B9B29E5A}" sibTransId="{40E5DED1-225F-4BDD-8CDF-417D02707F6B}"/>
    <dgm:cxn modelId="{CD690EB2-F5FB-4BA3-B7B4-0DCEF56B43AB}" type="presOf" srcId="{40E5DED1-225F-4BDD-8CDF-417D02707F6B}" destId="{66E172E6-971D-4701-8DD9-732D31E60BC8}" srcOrd="0" destOrd="0" presId="urn:microsoft.com/office/officeart/2016/7/layout/BasicLinearProcessNumbered"/>
    <dgm:cxn modelId="{584388C9-EB78-450A-AE53-B399A81570A4}" type="presOf" srcId="{7A55324A-0231-43E4-A667-ED5801CA955F}" destId="{0A838DD1-AD2B-4F67-9521-0672A19E11F1}" srcOrd="0" destOrd="0" presId="urn:microsoft.com/office/officeart/2016/7/layout/BasicLinearProcessNumbered"/>
    <dgm:cxn modelId="{0FCB20D8-AB69-4275-AAED-818B5D955394}" type="presOf" srcId="{28FA1D46-B0D1-4605-8C9D-8436CDBF5B22}" destId="{3C35D913-849A-44E0-A226-F9671223E64B}" srcOrd="1" destOrd="0" presId="urn:microsoft.com/office/officeart/2016/7/layout/BasicLinearProcessNumbered"/>
    <dgm:cxn modelId="{AC1880F3-B524-4B64-98B1-BCF23CB6C8B9}" type="presOf" srcId="{D0469E9F-C46C-4B01-BA06-AC0D513E0983}" destId="{DE685EE1-C925-4A13-84B1-CBF63CBADC97}" srcOrd="1" destOrd="0" presId="urn:microsoft.com/office/officeart/2016/7/layout/BasicLinearProcessNumbered"/>
    <dgm:cxn modelId="{50C871FD-71DB-4760-82CF-844623A4FF24}" type="presOf" srcId="{8D1AE8F6-2E8E-4471-9B54-69A0835F985C}" destId="{184F260C-1CC9-438D-B57A-14118F006DFA}" srcOrd="0" destOrd="0" presId="urn:microsoft.com/office/officeart/2016/7/layout/BasicLinearProcessNumbered"/>
    <dgm:cxn modelId="{756BFE86-C409-48F4-A7AA-45EE93E1158D}" type="presParOf" srcId="{0A838DD1-AD2B-4F67-9521-0672A19E11F1}" destId="{ECB6F96F-8D9A-4F8C-BF80-FBD0D52B6E43}" srcOrd="0" destOrd="0" presId="urn:microsoft.com/office/officeart/2016/7/layout/BasicLinearProcessNumbered"/>
    <dgm:cxn modelId="{F30B6968-8352-4A85-8715-B7507B48EF78}" type="presParOf" srcId="{ECB6F96F-8D9A-4F8C-BF80-FBD0D52B6E43}" destId="{97D35F45-F798-4C8B-A6AE-E5CF3B55FFA0}" srcOrd="0" destOrd="0" presId="urn:microsoft.com/office/officeart/2016/7/layout/BasicLinearProcessNumbered"/>
    <dgm:cxn modelId="{F5985150-E2F3-4E25-8E8D-5A74759616D8}" type="presParOf" srcId="{ECB6F96F-8D9A-4F8C-BF80-FBD0D52B6E43}" destId="{B287E783-BF8A-4918-8F56-95EF103EF40D}" srcOrd="1" destOrd="0" presId="urn:microsoft.com/office/officeart/2016/7/layout/BasicLinearProcessNumbered"/>
    <dgm:cxn modelId="{638E2F32-5576-486A-BC65-B41CAA62C098}" type="presParOf" srcId="{ECB6F96F-8D9A-4F8C-BF80-FBD0D52B6E43}" destId="{0D7AD43B-E305-40CF-A09F-E1D5594202F1}" srcOrd="2" destOrd="0" presId="urn:microsoft.com/office/officeart/2016/7/layout/BasicLinearProcessNumbered"/>
    <dgm:cxn modelId="{6AD44ED4-FCBF-44C5-B3C8-0688D2DB1217}" type="presParOf" srcId="{ECB6F96F-8D9A-4F8C-BF80-FBD0D52B6E43}" destId="{DE685EE1-C925-4A13-84B1-CBF63CBADC97}" srcOrd="3" destOrd="0" presId="urn:microsoft.com/office/officeart/2016/7/layout/BasicLinearProcessNumbered"/>
    <dgm:cxn modelId="{C77145E2-6BB3-427E-89B3-29F2604FF685}" type="presParOf" srcId="{0A838DD1-AD2B-4F67-9521-0672A19E11F1}" destId="{A2D73320-3A2A-4C19-B09D-39FC36066762}" srcOrd="1" destOrd="0" presId="urn:microsoft.com/office/officeart/2016/7/layout/BasicLinearProcessNumbered"/>
    <dgm:cxn modelId="{5AB63D37-C711-46BA-8306-1716B4917EC7}" type="presParOf" srcId="{0A838DD1-AD2B-4F67-9521-0672A19E11F1}" destId="{DF5B89AA-1DA9-488D-8B05-7B774F514044}" srcOrd="2" destOrd="0" presId="urn:microsoft.com/office/officeart/2016/7/layout/BasicLinearProcessNumbered"/>
    <dgm:cxn modelId="{3B2EA77C-1DB1-4AB2-8B60-58E8D20FE91E}" type="presParOf" srcId="{DF5B89AA-1DA9-488D-8B05-7B774F514044}" destId="{184F260C-1CC9-438D-B57A-14118F006DFA}" srcOrd="0" destOrd="0" presId="urn:microsoft.com/office/officeart/2016/7/layout/BasicLinearProcessNumbered"/>
    <dgm:cxn modelId="{D571852E-9473-437A-965D-87FEDBB43618}" type="presParOf" srcId="{DF5B89AA-1DA9-488D-8B05-7B774F514044}" destId="{5D7A97E2-3C7A-4738-82E7-F3C98B12F42D}" srcOrd="1" destOrd="0" presId="urn:microsoft.com/office/officeart/2016/7/layout/BasicLinearProcessNumbered"/>
    <dgm:cxn modelId="{C98374CE-CD48-40A9-B85B-A55A3DB3E8AB}" type="presParOf" srcId="{DF5B89AA-1DA9-488D-8B05-7B774F514044}" destId="{82058B46-4D8C-40B9-B763-B0B2F94F4DAA}" srcOrd="2" destOrd="0" presId="urn:microsoft.com/office/officeart/2016/7/layout/BasicLinearProcessNumbered"/>
    <dgm:cxn modelId="{914C3EF5-E0E3-4831-B36C-496DBF34AB64}" type="presParOf" srcId="{DF5B89AA-1DA9-488D-8B05-7B774F514044}" destId="{77005A58-90F0-4E07-90F1-5D47887827EB}" srcOrd="3" destOrd="0" presId="urn:microsoft.com/office/officeart/2016/7/layout/BasicLinearProcessNumbered"/>
    <dgm:cxn modelId="{50623836-65C0-4C3D-B5D2-BB43D16D0EF1}" type="presParOf" srcId="{0A838DD1-AD2B-4F67-9521-0672A19E11F1}" destId="{66CA3FE9-BF46-44E1-BA8A-A0373C1F438F}" srcOrd="3" destOrd="0" presId="urn:microsoft.com/office/officeart/2016/7/layout/BasicLinearProcessNumbered"/>
    <dgm:cxn modelId="{D1D5E177-E7C0-4116-A3E5-BC1CA94D92D8}" type="presParOf" srcId="{0A838DD1-AD2B-4F67-9521-0672A19E11F1}" destId="{A08B54D6-7182-4DEA-B472-F7EDC8113AFA}" srcOrd="4" destOrd="0" presId="urn:microsoft.com/office/officeart/2016/7/layout/BasicLinearProcessNumbered"/>
    <dgm:cxn modelId="{A8C81555-AE43-47CC-829B-0971C9498DA3}" type="presParOf" srcId="{A08B54D6-7182-4DEA-B472-F7EDC8113AFA}" destId="{D0483A84-2001-4AD5-B97F-BCABB31B3BCB}" srcOrd="0" destOrd="0" presId="urn:microsoft.com/office/officeart/2016/7/layout/BasicLinearProcessNumbered"/>
    <dgm:cxn modelId="{5DB7D92A-F2C9-423E-A30A-8C188CD75771}" type="presParOf" srcId="{A08B54D6-7182-4DEA-B472-F7EDC8113AFA}" destId="{66E172E6-971D-4701-8DD9-732D31E60BC8}" srcOrd="1" destOrd="0" presId="urn:microsoft.com/office/officeart/2016/7/layout/BasicLinearProcessNumbered"/>
    <dgm:cxn modelId="{155CB0E8-3860-4EA1-9491-3D176E58CCF6}" type="presParOf" srcId="{A08B54D6-7182-4DEA-B472-F7EDC8113AFA}" destId="{E4FDADEE-C119-41FF-975F-2F86E08DF7DD}" srcOrd="2" destOrd="0" presId="urn:microsoft.com/office/officeart/2016/7/layout/BasicLinearProcessNumbered"/>
    <dgm:cxn modelId="{AC80033B-F255-47E5-8C69-84C9A7EECA06}" type="presParOf" srcId="{A08B54D6-7182-4DEA-B472-F7EDC8113AFA}" destId="{3C35D913-849A-44E0-A226-F9671223E64B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4BDAAA-DD4B-4614-A4A8-72E9AD20C8C2}">
      <dsp:nvSpPr>
        <dsp:cNvPr id="0" name=""/>
        <dsp:cNvSpPr/>
      </dsp:nvSpPr>
      <dsp:spPr>
        <a:xfrm>
          <a:off x="0" y="494122"/>
          <a:ext cx="4567238" cy="14742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Opens dialogue among all members</a:t>
          </a:r>
        </a:p>
      </dsp:txBody>
      <dsp:txXfrm>
        <a:off x="71965" y="566087"/>
        <a:ext cx="4423308" cy="1330270"/>
      </dsp:txXfrm>
    </dsp:sp>
    <dsp:sp modelId="{92D0DBCE-25B1-495A-A30C-FAED1032371F}">
      <dsp:nvSpPr>
        <dsp:cNvPr id="0" name=""/>
        <dsp:cNvSpPr/>
      </dsp:nvSpPr>
      <dsp:spPr>
        <a:xfrm>
          <a:off x="0" y="2048962"/>
          <a:ext cx="4567238" cy="14742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Promotes discussions across generations and ministries</a:t>
          </a:r>
        </a:p>
      </dsp:txBody>
      <dsp:txXfrm>
        <a:off x="71965" y="2120927"/>
        <a:ext cx="4423308" cy="1330270"/>
      </dsp:txXfrm>
    </dsp:sp>
    <dsp:sp modelId="{5F207A78-5889-4E61-A7B6-63AA86F60184}">
      <dsp:nvSpPr>
        <dsp:cNvPr id="0" name=""/>
        <dsp:cNvSpPr/>
      </dsp:nvSpPr>
      <dsp:spPr>
        <a:xfrm>
          <a:off x="0" y="3603802"/>
          <a:ext cx="4567238" cy="14742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Becomes a powerful </a:t>
          </a:r>
          <a:r>
            <a:rPr lang="en-US" sz="2800" kern="1200"/>
            <a:t>tool that sets </a:t>
          </a:r>
          <a:r>
            <a:rPr lang="en-US" sz="2800" kern="1200" dirty="0"/>
            <a:t>a course for future growth and success</a:t>
          </a:r>
        </a:p>
      </dsp:txBody>
      <dsp:txXfrm>
        <a:off x="71965" y="3675767"/>
        <a:ext cx="4423308" cy="13302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D35F45-F798-4C8B-A6AE-E5CF3B55FFA0}">
      <dsp:nvSpPr>
        <dsp:cNvPr id="0" name=""/>
        <dsp:cNvSpPr/>
      </dsp:nvSpPr>
      <dsp:spPr>
        <a:xfrm>
          <a:off x="0" y="352028"/>
          <a:ext cx="2464593" cy="3450431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149" tIns="330200" rIns="192149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Encourages an assessment of the ministry of the church as a whole</a:t>
          </a:r>
        </a:p>
      </dsp:txBody>
      <dsp:txXfrm>
        <a:off x="0" y="1663192"/>
        <a:ext cx="2464593" cy="2070258"/>
      </dsp:txXfrm>
    </dsp:sp>
    <dsp:sp modelId="{B287E783-BF8A-4918-8F56-95EF103EF40D}">
      <dsp:nvSpPr>
        <dsp:cNvPr id="0" name=""/>
        <dsp:cNvSpPr/>
      </dsp:nvSpPr>
      <dsp:spPr>
        <a:xfrm>
          <a:off x="714732" y="697071"/>
          <a:ext cx="1035129" cy="103512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703" tIns="12700" rIns="80703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866323" y="848662"/>
        <a:ext cx="731947" cy="731947"/>
      </dsp:txXfrm>
    </dsp:sp>
    <dsp:sp modelId="{0D7AD43B-E305-40CF-A09F-E1D5594202F1}">
      <dsp:nvSpPr>
        <dsp:cNvPr id="0" name=""/>
        <dsp:cNvSpPr/>
      </dsp:nvSpPr>
      <dsp:spPr>
        <a:xfrm>
          <a:off x="0" y="3802387"/>
          <a:ext cx="2464593" cy="72"/>
        </a:xfrm>
        <a:prstGeom prst="rect">
          <a:avLst/>
        </a:prstGeom>
        <a:solidFill>
          <a:schemeClr val="accent4">
            <a:hueOff val="2228595"/>
            <a:satOff val="7925"/>
            <a:lumOff val="17922"/>
            <a:alphaOff val="0"/>
          </a:schemeClr>
        </a:solidFill>
        <a:ln w="12700" cap="flat" cmpd="sng" algn="ctr">
          <a:solidFill>
            <a:schemeClr val="accent4">
              <a:hueOff val="2228595"/>
              <a:satOff val="7925"/>
              <a:lumOff val="17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4F260C-1CC9-438D-B57A-14118F006DFA}">
      <dsp:nvSpPr>
        <dsp:cNvPr id="0" name=""/>
        <dsp:cNvSpPr/>
      </dsp:nvSpPr>
      <dsp:spPr>
        <a:xfrm>
          <a:off x="2711053" y="352028"/>
          <a:ext cx="2464593" cy="3450431"/>
        </a:xfrm>
        <a:prstGeom prst="rect">
          <a:avLst/>
        </a:prstGeom>
        <a:solidFill>
          <a:schemeClr val="accent4">
            <a:tint val="40000"/>
            <a:alpha val="90000"/>
            <a:hueOff val="5577458"/>
            <a:satOff val="19029"/>
            <a:lumOff val="8139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5577458"/>
              <a:satOff val="19029"/>
              <a:lumOff val="813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149" tIns="330200" rIns="192149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Verifies that you're doing what you think you're doing </a:t>
          </a:r>
        </a:p>
      </dsp:txBody>
      <dsp:txXfrm>
        <a:off x="2711053" y="1663192"/>
        <a:ext cx="2464593" cy="2070258"/>
      </dsp:txXfrm>
    </dsp:sp>
    <dsp:sp modelId="{5D7A97E2-3C7A-4738-82E7-F3C98B12F42D}">
      <dsp:nvSpPr>
        <dsp:cNvPr id="0" name=""/>
        <dsp:cNvSpPr/>
      </dsp:nvSpPr>
      <dsp:spPr>
        <a:xfrm>
          <a:off x="3425785" y="697071"/>
          <a:ext cx="1035129" cy="1035129"/>
        </a:xfrm>
        <a:prstGeom prst="ellipse">
          <a:avLst/>
        </a:prstGeom>
        <a:solidFill>
          <a:schemeClr val="accent4">
            <a:hueOff val="4457189"/>
            <a:satOff val="15850"/>
            <a:lumOff val="35843"/>
            <a:alphaOff val="0"/>
          </a:schemeClr>
        </a:solidFill>
        <a:ln w="12700" cap="flat" cmpd="sng" algn="ctr">
          <a:solidFill>
            <a:schemeClr val="accent4">
              <a:hueOff val="4457189"/>
              <a:satOff val="15850"/>
              <a:lumOff val="35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703" tIns="12700" rIns="80703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3577376" y="848662"/>
        <a:ext cx="731947" cy="731947"/>
      </dsp:txXfrm>
    </dsp:sp>
    <dsp:sp modelId="{82058B46-4D8C-40B9-B763-B0B2F94F4DAA}">
      <dsp:nvSpPr>
        <dsp:cNvPr id="0" name=""/>
        <dsp:cNvSpPr/>
      </dsp:nvSpPr>
      <dsp:spPr>
        <a:xfrm>
          <a:off x="2711053" y="3802387"/>
          <a:ext cx="2464593" cy="72"/>
        </a:xfrm>
        <a:prstGeom prst="rect">
          <a:avLst/>
        </a:prstGeom>
        <a:solidFill>
          <a:schemeClr val="accent4">
            <a:hueOff val="6685784"/>
            <a:satOff val="23774"/>
            <a:lumOff val="53765"/>
            <a:alphaOff val="0"/>
          </a:schemeClr>
        </a:solidFill>
        <a:ln w="12700" cap="flat" cmpd="sng" algn="ctr">
          <a:solidFill>
            <a:schemeClr val="accent4">
              <a:hueOff val="6685784"/>
              <a:satOff val="23774"/>
              <a:lumOff val="53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483A84-2001-4AD5-B97F-BCABB31B3BCB}">
      <dsp:nvSpPr>
        <dsp:cNvPr id="0" name=""/>
        <dsp:cNvSpPr/>
      </dsp:nvSpPr>
      <dsp:spPr>
        <a:xfrm>
          <a:off x="5422106" y="352028"/>
          <a:ext cx="2464593" cy="3450431"/>
        </a:xfrm>
        <a:prstGeom prst="rect">
          <a:avLst/>
        </a:prstGeom>
        <a:solidFill>
          <a:schemeClr val="accent4">
            <a:tint val="40000"/>
            <a:alpha val="90000"/>
            <a:hueOff val="11154917"/>
            <a:satOff val="38059"/>
            <a:lumOff val="16277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1154917"/>
              <a:satOff val="38059"/>
              <a:lumOff val="162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149" tIns="330200" rIns="192149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Fully examine and describe effective and/or ineffective programs </a:t>
          </a:r>
        </a:p>
      </dsp:txBody>
      <dsp:txXfrm>
        <a:off x="5422106" y="1663192"/>
        <a:ext cx="2464593" cy="2070258"/>
      </dsp:txXfrm>
    </dsp:sp>
    <dsp:sp modelId="{66E172E6-971D-4701-8DD9-732D31E60BC8}">
      <dsp:nvSpPr>
        <dsp:cNvPr id="0" name=""/>
        <dsp:cNvSpPr/>
      </dsp:nvSpPr>
      <dsp:spPr>
        <a:xfrm>
          <a:off x="6136838" y="697071"/>
          <a:ext cx="1035129" cy="1035129"/>
        </a:xfrm>
        <a:prstGeom prst="ellipse">
          <a:avLst/>
        </a:prstGeom>
        <a:solidFill>
          <a:schemeClr val="accent4">
            <a:hueOff val="8914379"/>
            <a:satOff val="31699"/>
            <a:lumOff val="71686"/>
            <a:alphaOff val="0"/>
          </a:schemeClr>
        </a:solidFill>
        <a:ln w="12700" cap="flat" cmpd="sng" algn="ctr">
          <a:solidFill>
            <a:schemeClr val="accent4">
              <a:hueOff val="8914379"/>
              <a:satOff val="31699"/>
              <a:lumOff val="7168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703" tIns="12700" rIns="80703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6288429" y="848662"/>
        <a:ext cx="731947" cy="731947"/>
      </dsp:txXfrm>
    </dsp:sp>
    <dsp:sp modelId="{E4FDADEE-C119-41FF-975F-2F86E08DF7DD}">
      <dsp:nvSpPr>
        <dsp:cNvPr id="0" name=""/>
        <dsp:cNvSpPr/>
      </dsp:nvSpPr>
      <dsp:spPr>
        <a:xfrm>
          <a:off x="5422106" y="3802387"/>
          <a:ext cx="2464593" cy="72"/>
        </a:xfrm>
        <a:prstGeom prst="rect">
          <a:avLst/>
        </a:prstGeom>
        <a:solidFill>
          <a:schemeClr val="accent4">
            <a:hueOff val="11142974"/>
            <a:satOff val="39624"/>
            <a:lumOff val="89608"/>
            <a:alphaOff val="0"/>
          </a:schemeClr>
        </a:solidFill>
        <a:ln w="12700" cap="flat" cmpd="sng" algn="ctr">
          <a:solidFill>
            <a:schemeClr val="accent4">
              <a:hueOff val="11142974"/>
              <a:satOff val="39624"/>
              <a:lumOff val="896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348D4-74F9-5C46-85DD-82A77D7336FE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9352E-507B-C042-AE0C-5F19C0B23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0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3F3C9-2949-475C-A291-653C8FC84F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EC3123-725F-4604-A784-32E7779064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1BCBC0-0212-485E-9B12-4A3C911AB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CA935-48CF-49AF-A268-0B67683BC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AEF99D-F8FF-4FB4-B890-73BF9961B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E5721F-8C58-4F47-BA41-27A97D9D49BD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694022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9C1B2-0018-4E86-9EA8-B0492DABA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3DE2F0-8490-4F32-8A96-C9FB2B5275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C9A70B-E363-413D-A490-F7AC6CE0C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3D800-DE26-4286-B3BF-402D69B1A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789FE-B2BC-4ED0-917A-80FF25EAF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08E66-56BF-4639-9EC5-ED8A08E16E77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122385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4E8514-EE6E-4620-99E0-D523BAA126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B8F93E-C983-4E04-9473-0AA4FEDBA2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4690E2-7B3B-49B2-BB2A-A82DAF912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D8FBD-D480-4701-916A-017D214B9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B5364F-81F1-4BCA-A46E-D2FFEAA2D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86251-84FF-4D85-A465-CB3002011DFA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857576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1A38E-F695-4CD7-95C5-145B9FC5D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90641-FA1F-427E-A6E0-24E9FF0A3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3A52BF-1F24-473B-B387-A48643952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2B1B6-12CC-43F6-ACCE-58862AD41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865CC-B9E4-41C4-ADF4-355EF0205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0FE47-D58F-4E64-B9CC-0A4268F41555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84721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B7397-DEEB-46E0-A89F-FA1606096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05A14A-C261-4482-AE8D-D69F462870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8C9540-827E-4957-B46A-7072BF369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353AC-9C5D-44AF-A735-A16D49AC2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03A9EB-087F-4017-A3C8-55377E309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E738E-3A14-449B-8CBE-E470FB906F64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279374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F2918-2B49-4429-A02E-4177EC6D5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1BEEB-D7A9-42E5-A97F-0CFFC8BA9A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90359F-7F9E-40EE-BB1A-E6DFC2F3E8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7622A0-4BD3-465E-807E-A40E08E86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99A4E0-D127-4695-87B4-6411DD0CF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F7D8E-2D7B-4E14-B74B-5CE328C98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1A3074-A792-4D2E-9F8C-A92AFE950BA9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193554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EE338-23F9-4553-A3C3-BB40128EA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037C29-84B6-4F85-B1B7-7B21C0E3F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595E7A-4AD7-4775-8A0B-C5BEBC1EAF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DCDA23-F72B-4EA4-9E6C-5F3E478269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FE305D-3026-431A-B4E9-67F546D783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7A0216-E72F-4BD2-AA8C-E0B79BC9F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E2ACFA-6A4C-41D6-9CEC-C953FE983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1F2A28-DAEC-4519-8303-45B3241CE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CA3C3-AEC0-41E3-BD7D-35B7A2FCD9CB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098360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70894-F402-42B2-9C84-92BD80F2F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DA6AD0-EEF6-4C49-A5C3-0D4FCE799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8B3AF2-C9DA-4882-B721-6002CDC59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FB6770-0A7C-4BEB-8AB7-DD0560389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8FEA9-448A-4077-BD1E-BD8D207B6D49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169332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BB6845-3A27-4789-A3EB-A9EA1BFB9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3E5A2A-DFB1-4735-86D9-4E4828887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F41AE9-672E-4759-AB9A-0F2840717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6A854-6F6F-4BBF-B944-6AB0C10A01F4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950135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80FED-BC7C-4EDA-9EFE-8A0C1FFB3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A33C4-EDF2-4AEC-9198-1E828907E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695A3D-7A4E-4E2B-892F-49E72957E8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32DCDF-7D77-4184-9531-994403375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8C924B-B2E0-43E6-9CB6-BE2F14F55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A0C2F4-402D-4A63-B6F9-4F29F9ED6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4B876-FE43-40E0-B3F6-613F26B68D33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77471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8A381-613C-494B-B407-B70A81927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DBE8BF-937B-493E-81C6-35F8F37755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098F0F-5631-4F12-B672-4E6E54CE8A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15FEA4-6F3C-4CAC-ABD1-723190943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E8F62C-C59C-40BD-A073-1F2C5B8ED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64132C-D0B5-4603-A251-4D46FDC71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12729-B90F-4773-803C-DD02F68BA21B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47280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F744968-022B-4D8C-B5C7-D7E4CDAF54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B1A9AC5-852A-488E-8586-7F3D0DAACE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1D32500-7230-4FC5-AFB1-C07F68FFAD8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E07D67D-25C2-4E82-B0DA-2A294C2D6D6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2E2862B-2907-4610-92D9-1E65471503E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0487A5C-A937-42ED-9FF9-E6CE5511846C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geometrx.com/free-demos-by-zip/" TargetMode="External"/><Relationship Id="rId2" Type="http://schemas.openxmlformats.org/officeDocument/2006/relationships/hyperlink" Target="https://www.cdxtech.com/tools/demographicdata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www.ame2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linda\AppData\Local\Microsoft\Windows\INetCache\Content.Word\Bishop Davis Logo.png">
            <a:extLst>
              <a:ext uri="{FF2B5EF4-FFF2-40B4-BE49-F238E27FC236}">
                <a16:creationId xmlns:a16="http://schemas.microsoft.com/office/drawing/2014/main" id="{D7328A4D-1E03-DD4E-9A34-DE457F7B08F3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865366" y="1191960"/>
            <a:ext cx="4915159" cy="4482022"/>
          </a:xfrm>
          <a:prstGeom prst="rect">
            <a:avLst/>
          </a:prstGeom>
          <a:noFill/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AB45A142-4255-493C-8284-5D566C121B1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2663" y="321177"/>
            <a:ext cx="3249230" cy="61795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8FB9660-F42F-4313-BBC4-47C007FE484C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3344" y="3910267"/>
            <a:ext cx="1940093" cy="0"/>
          </a:xfrm>
          <a:prstGeom prst="line">
            <a:avLst/>
          </a:prstGeom>
          <a:ln w="222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ADFFB59-A104-D346-B11C-4DF77226CE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5677" y="914400"/>
            <a:ext cx="2743200" cy="2887579"/>
          </a:xfrm>
        </p:spPr>
        <p:txBody>
          <a:bodyPr>
            <a:normAutofit/>
          </a:bodyPr>
          <a:lstStyle/>
          <a:p>
            <a:r>
              <a:rPr lang="en-US" sz="4200">
                <a:solidFill>
                  <a:schemeClr val="bg1"/>
                </a:solidFill>
              </a:rPr>
              <a:t>Mirroring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84DCA4-05EC-014A-A45E-2A1C83F88A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5677" y="4170501"/>
            <a:ext cx="2743200" cy="1525597"/>
          </a:xfrm>
        </p:spPr>
        <p:txBody>
          <a:bodyPr>
            <a:normAutofit/>
          </a:bodyPr>
          <a:lstStyle/>
          <a:p>
            <a:r>
              <a:rPr lang="en-US" sz="1700">
                <a:solidFill>
                  <a:schemeClr val="bg2"/>
                </a:solidFill>
              </a:rPr>
              <a:t>Implementing the Process in Your Local Church</a:t>
            </a:r>
          </a:p>
        </p:txBody>
      </p:sp>
    </p:spTree>
    <p:extLst>
      <p:ext uri="{BB962C8B-B14F-4D97-AF65-F5344CB8AC3E}">
        <p14:creationId xmlns:p14="http://schemas.microsoft.com/office/powerpoint/2010/main" val="2815369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CF955-6AFB-684B-ADA5-6DB67BB94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Lay Member’s Role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356CC-3438-8A4E-A9DA-5DF9CF963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8760" y="1417638"/>
            <a:ext cx="7704856" cy="4525963"/>
          </a:xfrm>
        </p:spPr>
        <p:txBody>
          <a:bodyPr/>
          <a:lstStyle/>
          <a:p>
            <a:pPr lvl="0"/>
            <a:r>
              <a:rPr lang="en-US" dirty="0"/>
              <a:t>Note strengths and how to build upon these</a:t>
            </a:r>
          </a:p>
          <a:p>
            <a:pPr lvl="0"/>
            <a:endParaRPr lang="en-US" sz="1800" dirty="0"/>
          </a:p>
          <a:p>
            <a:pPr lvl="0"/>
            <a:r>
              <a:rPr lang="en-US" dirty="0"/>
              <a:t>Based on identified needs develop strategies to promote growth and expansion to ensure church’s viability</a:t>
            </a:r>
          </a:p>
          <a:p>
            <a:pPr lvl="0"/>
            <a:endParaRPr lang="en-US" sz="2000" dirty="0"/>
          </a:p>
          <a:p>
            <a:r>
              <a:rPr lang="en-US" dirty="0"/>
              <a:t>Provide a written report that represents fully member observations and points</a:t>
            </a:r>
          </a:p>
          <a:p>
            <a:pPr marL="0" lvl="0" indent="0">
              <a:buNone/>
            </a:pPr>
            <a:endParaRPr lang="en-US" dirty="0"/>
          </a:p>
        </p:txBody>
      </p:sp>
      <p:pic>
        <p:nvPicPr>
          <p:cNvPr id="4" name="Picture 3" descr="C:\Users\linda\AppData\Local\Microsoft\Windows\INetCache\Content.Word\Bishop Davis Logo.png">
            <a:extLst>
              <a:ext uri="{FF2B5EF4-FFF2-40B4-BE49-F238E27FC236}">
                <a16:creationId xmlns:a16="http://schemas.microsoft.com/office/drawing/2014/main" id="{295914FD-48E6-4048-9E41-5B4535A40881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956376" y="5805264"/>
            <a:ext cx="792088" cy="9361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4864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1442418"/>
            <a:ext cx="72008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+mn-lt"/>
                <a:cs typeface="Times New Roman" panose="02020603050405020304" pitchFamily="18" charset="0"/>
              </a:rPr>
              <a:t>The Written Report: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+mn-lt"/>
                <a:cs typeface="Times New Roman" panose="02020603050405020304" pitchFamily="18" charset="0"/>
              </a:rPr>
              <a:t>Format (use template - insert answers based upon categories not questions)</a:t>
            </a:r>
          </a:p>
          <a:p>
            <a:pPr lvl="1"/>
            <a:endParaRPr lang="en-US" sz="3200" dirty="0">
              <a:latin typeface="+mn-lt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+mn-lt"/>
                <a:cs typeface="Times New Roman" panose="02020603050405020304" pitchFamily="18" charset="0"/>
              </a:rPr>
              <a:t>Provide a rating based upon members’ consensus using the matrix provided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F0B9DE5-FFF9-5445-B215-D14C8BCE0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 Member’s Role</a:t>
            </a:r>
          </a:p>
        </p:txBody>
      </p:sp>
      <p:pic>
        <p:nvPicPr>
          <p:cNvPr id="6" name="Picture 5" descr="C:\Users\linda\AppData\Local\Microsoft\Windows\INetCache\Content.Word\Bishop Davis Logo.png">
            <a:extLst>
              <a:ext uri="{FF2B5EF4-FFF2-40B4-BE49-F238E27FC236}">
                <a16:creationId xmlns:a16="http://schemas.microsoft.com/office/drawing/2014/main" id="{1AA9D8AB-9C5D-B14D-872F-2CAB446DA696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956376" y="5805264"/>
            <a:ext cx="792088" cy="9361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14180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CF955-6AFB-684B-ADA5-6DB67BB94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Lay Member’s Role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356CC-3438-8A4E-A9DA-5DF9CF963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772816"/>
            <a:ext cx="7704856" cy="4525963"/>
          </a:xfrm>
        </p:spPr>
        <p:txBody>
          <a:bodyPr/>
          <a:lstStyle/>
          <a:p>
            <a:pPr lvl="0"/>
            <a:r>
              <a:rPr lang="en-US" dirty="0"/>
              <a:t>Based on responses develop strategies to promote growth and expansion to ensure church’s viability</a:t>
            </a:r>
          </a:p>
        </p:txBody>
      </p:sp>
      <p:pic>
        <p:nvPicPr>
          <p:cNvPr id="4" name="Picture 3" descr="C:\Users\linda\AppData\Local\Microsoft\Windows\INetCache\Content.Word\Bishop Davis Logo.png">
            <a:extLst>
              <a:ext uri="{FF2B5EF4-FFF2-40B4-BE49-F238E27FC236}">
                <a16:creationId xmlns:a16="http://schemas.microsoft.com/office/drawing/2014/main" id="{09336AFB-9668-D44A-90DD-209B36C6E30D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956376" y="5805264"/>
            <a:ext cx="792088" cy="9361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05526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CF955-6AFB-684B-ADA5-6DB67BB94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Conference Lay </a:t>
            </a:r>
            <a:br>
              <a:rPr lang="en-US" dirty="0"/>
            </a:br>
            <a:r>
              <a:rPr lang="en-US" dirty="0"/>
              <a:t>President’s Role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356CC-3438-8A4E-A9DA-5DF9CF963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772816"/>
            <a:ext cx="7704856" cy="4525963"/>
          </a:xfrm>
        </p:spPr>
        <p:txBody>
          <a:bodyPr/>
          <a:lstStyle/>
          <a:p>
            <a:pPr lvl="0"/>
            <a:r>
              <a:rPr lang="en-US" dirty="0"/>
              <a:t>Provide demographic information sheets to the Presiding Elders and copies to local churches as needed</a:t>
            </a:r>
          </a:p>
          <a:p>
            <a:pPr lvl="0"/>
            <a:endParaRPr lang="en-US" sz="1600" dirty="0"/>
          </a:p>
          <a:p>
            <a:pPr lvl="0"/>
            <a:r>
              <a:rPr lang="en-US" dirty="0"/>
              <a:t>Answer questions and provide technical assistance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 descr="C:\Users\linda\AppData\Local\Microsoft\Windows\INetCache\Content.Word\Bishop Davis Logo.png">
            <a:extLst>
              <a:ext uri="{FF2B5EF4-FFF2-40B4-BE49-F238E27FC236}">
                <a16:creationId xmlns:a16="http://schemas.microsoft.com/office/drawing/2014/main" id="{2C46BBBF-9417-724A-AF4D-C43902A8CF66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956376" y="5805264"/>
            <a:ext cx="792088" cy="9361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16720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CF955-6AFB-684B-ADA5-6DB67BB94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Conference Lay </a:t>
            </a:r>
            <a:br>
              <a:rPr lang="en-US" dirty="0"/>
            </a:br>
            <a:r>
              <a:rPr lang="en-US" dirty="0"/>
              <a:t>President’s Role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356CC-3438-8A4E-A9DA-5DF9CF963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772816"/>
            <a:ext cx="7704856" cy="4525963"/>
          </a:xfrm>
        </p:spPr>
        <p:txBody>
          <a:bodyPr/>
          <a:lstStyle/>
          <a:p>
            <a:pPr lvl="0"/>
            <a:r>
              <a:rPr lang="en-US" dirty="0"/>
              <a:t>Gather final reports from local churches to have them complied into one document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 descr="C:\Users\linda\AppData\Local\Microsoft\Windows\INetCache\Content.Word\Bishop Davis Logo.png">
            <a:extLst>
              <a:ext uri="{FF2B5EF4-FFF2-40B4-BE49-F238E27FC236}">
                <a16:creationId xmlns:a16="http://schemas.microsoft.com/office/drawing/2014/main" id="{F13E1CE2-BBD5-8E46-8531-A3921D543DE1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956376" y="5805264"/>
            <a:ext cx="792088" cy="9361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43820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8D83E-6B25-B141-98E3-66A5724CF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Everyone’s Role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282EF1-328B-DC4B-9113-4660570D3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648" y="1600200"/>
            <a:ext cx="7283152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Follow Paul’s direction to promote maximum participation in the discussions:</a:t>
            </a:r>
          </a:p>
          <a:p>
            <a:r>
              <a:rPr lang="en-US" dirty="0"/>
              <a:t>“speak the truth in love. So that through mirroring we will grow to become in every respect the mature body of him who is the head, that is, Christ.” (Ephesians 4:15b NIV)</a:t>
            </a:r>
          </a:p>
        </p:txBody>
      </p:sp>
      <p:pic>
        <p:nvPicPr>
          <p:cNvPr id="4" name="Picture 3" descr="C:\Users\linda\AppData\Local\Microsoft\Windows\INetCache\Content.Word\Bishop Davis Logo.png">
            <a:extLst>
              <a:ext uri="{FF2B5EF4-FFF2-40B4-BE49-F238E27FC236}">
                <a16:creationId xmlns:a16="http://schemas.microsoft.com/office/drawing/2014/main" id="{E39F5755-04B0-D74F-AAA3-86DE9CF7AA0E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956376" y="5805264"/>
            <a:ext cx="792088" cy="9361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3968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8D83E-6B25-B141-98E3-66A5724CF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Everyone’s Role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282EF1-328B-DC4B-9113-4660570D3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6" y="1628800"/>
            <a:ext cx="7704856" cy="4525963"/>
          </a:xfrm>
        </p:spPr>
        <p:txBody>
          <a:bodyPr/>
          <a:lstStyle/>
          <a:p>
            <a:r>
              <a:rPr lang="en-US" dirty="0"/>
              <a:t>Listen</a:t>
            </a:r>
          </a:p>
          <a:p>
            <a:r>
              <a:rPr lang="en-US"/>
              <a:t>Dialogue characteristics:</a:t>
            </a:r>
            <a:endParaRPr lang="en-US" b="1"/>
          </a:p>
          <a:p>
            <a:pPr lvl="1"/>
            <a:r>
              <a:rPr lang="en-US"/>
              <a:t>Helpful</a:t>
            </a:r>
            <a:endParaRPr lang="en-US" dirty="0"/>
          </a:p>
          <a:p>
            <a:pPr lvl="1"/>
            <a:r>
              <a:rPr lang="en-US" dirty="0"/>
              <a:t>Objective </a:t>
            </a:r>
          </a:p>
          <a:p>
            <a:pPr lvl="1"/>
            <a:r>
              <a:rPr lang="en-US" dirty="0"/>
              <a:t>Encouraging</a:t>
            </a:r>
          </a:p>
          <a:p>
            <a:pPr lvl="1"/>
            <a:r>
              <a:rPr lang="en-US" dirty="0"/>
              <a:t>Polite</a:t>
            </a:r>
          </a:p>
          <a:p>
            <a:pPr lvl="1"/>
            <a:r>
              <a:rPr lang="en-US" dirty="0"/>
              <a:t>Open</a:t>
            </a:r>
          </a:p>
          <a:p>
            <a:pPr lvl="1"/>
            <a:r>
              <a:rPr lang="en-US" dirty="0"/>
              <a:t>Gracious </a:t>
            </a:r>
          </a:p>
          <a:p>
            <a:pPr lvl="1"/>
            <a:r>
              <a:rPr lang="en-US" dirty="0"/>
              <a:t>Candid</a:t>
            </a:r>
          </a:p>
        </p:txBody>
      </p:sp>
      <p:pic>
        <p:nvPicPr>
          <p:cNvPr id="4" name="Picture 3" descr="C:\Users\linda\AppData\Local\Microsoft\Windows\INetCache\Content.Word\Bishop Davis Logo.png">
            <a:extLst>
              <a:ext uri="{FF2B5EF4-FFF2-40B4-BE49-F238E27FC236}">
                <a16:creationId xmlns:a16="http://schemas.microsoft.com/office/drawing/2014/main" id="{4CA07C86-ED40-314D-8A01-90D7C3CEC4E0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956376" y="5805264"/>
            <a:ext cx="792088" cy="9361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55696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CA17B-E492-ED4B-AD26-79FA7C9E9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D0731-AD25-484E-873A-32E551B40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600200"/>
            <a:ext cx="7499176" cy="4525963"/>
          </a:xfrm>
        </p:spPr>
        <p:txBody>
          <a:bodyPr/>
          <a:lstStyle/>
          <a:p>
            <a:r>
              <a:rPr lang="en-US" dirty="0"/>
              <a:t>Zip code information websites</a:t>
            </a:r>
          </a:p>
          <a:p>
            <a:pPr lvl="1"/>
            <a:r>
              <a:rPr lang="en-US" dirty="0">
                <a:hlinkClick r:id="rId2"/>
              </a:rPr>
              <a:t>https://www.cdxtech.com/tools/demographicdata/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3"/>
              </a:rPr>
              <a:t>http://geometrx.com/free-demos-by-zip/</a:t>
            </a:r>
            <a:endParaRPr lang="en-US" dirty="0"/>
          </a:p>
          <a:p>
            <a:endParaRPr lang="en-US" dirty="0"/>
          </a:p>
          <a:p>
            <a:r>
              <a:rPr lang="en-US" dirty="0"/>
              <a:t>Sample matrix and report available on eLearning – </a:t>
            </a:r>
            <a:r>
              <a:rPr lang="en-US" dirty="0">
                <a:hlinkClick r:id="rId4"/>
              </a:rPr>
              <a:t>http://www.ame2.com</a:t>
            </a:r>
            <a:r>
              <a:rPr lang="en-US" dirty="0"/>
              <a:t> </a:t>
            </a:r>
          </a:p>
        </p:txBody>
      </p:sp>
      <p:pic>
        <p:nvPicPr>
          <p:cNvPr id="4" name="Picture 3" descr="C:\Users\linda\AppData\Local\Microsoft\Windows\INetCache\Content.Word\Bishop Davis Logo.png">
            <a:extLst>
              <a:ext uri="{FF2B5EF4-FFF2-40B4-BE49-F238E27FC236}">
                <a16:creationId xmlns:a16="http://schemas.microsoft.com/office/drawing/2014/main" id="{BE215FDB-3B9A-E644-903E-3EED4542E730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956376" y="5805264"/>
            <a:ext cx="792088" cy="9361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17995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BE95D989-81FA-4BAD-9AD5-E46CEDA91B3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19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56189E5-8A3E-4CFD-B71B-CCD0F8495E5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0719" y="0"/>
            <a:ext cx="106556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14" descr="C:\Users\linda\AppData\Local\Microsoft\Windows\INetCache\Content.Word\Bishop Davis Logo.png">
            <a:extLst>
              <a:ext uri="{FF2B5EF4-FFF2-40B4-BE49-F238E27FC236}">
                <a16:creationId xmlns:a16="http://schemas.microsoft.com/office/drawing/2014/main" id="{23315A36-020A-A440-8A3E-D77022051BAC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526834" y="5921896"/>
            <a:ext cx="792088" cy="936104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9926CDE-F68D-426A-B924-099AD8398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11161"/>
            <a:ext cx="2501695" cy="5403370"/>
          </a:xfrm>
        </p:spPr>
        <p:txBody>
          <a:bodyPr>
            <a:normAutofit/>
          </a:bodyPr>
          <a:lstStyle/>
          <a:p>
            <a:r>
              <a:rPr lang="en-US" sz="4100">
                <a:solidFill>
                  <a:schemeClr val="bg1"/>
                </a:solidFill>
              </a:rPr>
              <a:t>Why Mirroring</a:t>
            </a:r>
          </a:p>
        </p:txBody>
      </p:sp>
      <p:graphicFrame>
        <p:nvGraphicFramePr>
          <p:cNvPr id="17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6039720"/>
              </p:ext>
            </p:extLst>
          </p:nvPr>
        </p:nvGraphicFramePr>
        <p:xfrm>
          <a:off x="4094559" y="642938"/>
          <a:ext cx="45672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97923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3B0DF90E-6BAD-4E82-8FDF-717C9A35737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13">
            <a:extLst>
              <a:ext uri="{FF2B5EF4-FFF2-40B4-BE49-F238E27FC236}">
                <a16:creationId xmlns:a16="http://schemas.microsoft.com/office/drawing/2014/main" id="{13DCC859-0434-4BB8-B6C5-09C88AE698F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840065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11">
            <a:extLst>
              <a:ext uri="{FF2B5EF4-FFF2-40B4-BE49-F238E27FC236}">
                <a16:creationId xmlns:a16="http://schemas.microsoft.com/office/drawing/2014/main" id="{08E7ACFB-B791-4C23-8B17-013FEDC09A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68605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5" name="Picture 14" descr="C:\Users\linda\AppData\Local\Microsoft\Windows\INetCache\Content.Word\Bishop Davis Logo.png">
            <a:extLst>
              <a:ext uri="{FF2B5EF4-FFF2-40B4-BE49-F238E27FC236}">
                <a16:creationId xmlns:a16="http://schemas.microsoft.com/office/drawing/2014/main" id="{23315A36-020A-A440-8A3E-D77022051BAC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956376" y="5805264"/>
            <a:ext cx="792088" cy="936104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B986784-6EB6-4864-988B-CB0B002BD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751" y="365125"/>
            <a:ext cx="7890527" cy="1325563"/>
          </a:xfrm>
        </p:spPr>
        <p:txBody>
          <a:bodyPr>
            <a:normAutofit/>
          </a:bodyPr>
          <a:lstStyle/>
          <a:p>
            <a:r>
              <a:rPr lang="en-US" dirty="0"/>
              <a:t>What Mirroring Does?</a:t>
            </a:r>
          </a:p>
        </p:txBody>
      </p:sp>
      <p:graphicFrame>
        <p:nvGraphicFramePr>
          <p:cNvPr id="17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1036893"/>
              </p:ext>
            </p:extLst>
          </p:nvPr>
        </p:nvGraphicFramePr>
        <p:xfrm>
          <a:off x="628650" y="2022475"/>
          <a:ext cx="7886700" cy="4154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427625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CF955-6AFB-684B-ADA5-6DB67BB94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Pastor’s Role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356CC-3438-8A4E-A9DA-5DF9CF963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772816"/>
            <a:ext cx="7704856" cy="4525963"/>
          </a:xfrm>
        </p:spPr>
        <p:txBody>
          <a:bodyPr/>
          <a:lstStyle/>
          <a:p>
            <a:pPr lvl="0"/>
            <a:r>
              <a:rPr lang="en-US" dirty="0"/>
              <a:t>Become knowledgeable about the mirroring process, (rationale, questions, progression, outcomes, next steps)</a:t>
            </a:r>
          </a:p>
          <a:p>
            <a:pPr lvl="0"/>
            <a:endParaRPr lang="en-US" sz="1600" dirty="0"/>
          </a:p>
          <a:p>
            <a:pPr lvl="0"/>
            <a:r>
              <a:rPr lang="en-US" dirty="0"/>
              <a:t>Prayerfully appoint a member and/or committee responsible for facilitating the discussion, organizing, compiling and summarizing the results of the mirroring dialogue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6" name="Picture 5" descr="C:\Users\linda\AppData\Local\Microsoft\Windows\INetCache\Content.Word\Bishop Davis Logo.png">
            <a:extLst>
              <a:ext uri="{FF2B5EF4-FFF2-40B4-BE49-F238E27FC236}">
                <a16:creationId xmlns:a16="http://schemas.microsoft.com/office/drawing/2014/main" id="{A4A7A5ED-3F14-D842-95DD-94A0F09729A3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956376" y="5805264"/>
            <a:ext cx="792088" cy="9361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15786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CF955-6AFB-684B-ADA5-6DB67BB94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Pastor’s Role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356CC-3438-8A4E-A9DA-5DF9CF963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772816"/>
            <a:ext cx="7704856" cy="4525963"/>
          </a:xfrm>
        </p:spPr>
        <p:txBody>
          <a:bodyPr/>
          <a:lstStyle/>
          <a:p>
            <a:pPr lvl="0"/>
            <a:r>
              <a:rPr lang="en-US" dirty="0"/>
              <a:t>Encourage as many members as possible to become involved in the discussion including all clergy and laity across generations</a:t>
            </a:r>
          </a:p>
          <a:p>
            <a:pPr lvl="0"/>
            <a:endParaRPr lang="en-US" sz="1600" dirty="0"/>
          </a:p>
          <a:p>
            <a:pPr lvl="0"/>
            <a:r>
              <a:rPr lang="en-US" dirty="0"/>
              <a:t>Share the mirroring responses and findings after the dialogue. Give a summary of the information/comments and data collected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 descr="C:\Users\linda\AppData\Local\Microsoft\Windows\INetCache\Content.Word\Bishop Davis Logo.png">
            <a:extLst>
              <a:ext uri="{FF2B5EF4-FFF2-40B4-BE49-F238E27FC236}">
                <a16:creationId xmlns:a16="http://schemas.microsoft.com/office/drawing/2014/main" id="{943C0B00-061B-B54E-806B-9D3D8472AC6D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956376" y="5805264"/>
            <a:ext cx="792088" cy="9361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4762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CF955-6AFB-684B-ADA5-6DB67BB94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br>
              <a:rPr lang="en-US"/>
            </a:br>
            <a:r>
              <a:rPr lang="en-US"/>
              <a:t>Pastor’s Role</a:t>
            </a:r>
            <a:br>
              <a:rPr lang="en-US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356CC-3438-8A4E-A9DA-5DF9CF963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772816"/>
            <a:ext cx="7704856" cy="4525963"/>
          </a:xfrm>
        </p:spPr>
        <p:txBody>
          <a:bodyPr/>
          <a:lstStyle/>
          <a:p>
            <a:pPr lvl="0"/>
            <a:r>
              <a:rPr lang="en-US" dirty="0"/>
              <a:t>In collaboration with the committee describe the path forward based upon the conclusions—include strengths, challenges and areas of growth</a:t>
            </a:r>
          </a:p>
          <a:p>
            <a:pPr marL="0" lvl="0" indent="0">
              <a:buNone/>
            </a:pPr>
            <a:endParaRPr lang="en-US" sz="1600" dirty="0"/>
          </a:p>
          <a:p>
            <a:r>
              <a:rPr lang="en-US" dirty="0"/>
              <a:t>Pray throughout the mirroring process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 descr="C:\Users\linda\AppData\Local\Microsoft\Windows\INetCache\Content.Word\Bishop Davis Logo.png">
            <a:extLst>
              <a:ext uri="{FF2B5EF4-FFF2-40B4-BE49-F238E27FC236}">
                <a16:creationId xmlns:a16="http://schemas.microsoft.com/office/drawing/2014/main" id="{99DE5DFD-B98E-8F46-AD3C-B329840CC713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956376" y="5805264"/>
            <a:ext cx="792088" cy="9361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9560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CF955-6AFB-684B-ADA5-6DB67BB94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Lay Member’s Role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356CC-3438-8A4E-A9DA-5DF9CF963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628800"/>
            <a:ext cx="7704856" cy="4525963"/>
          </a:xfrm>
        </p:spPr>
        <p:txBody>
          <a:bodyPr/>
          <a:lstStyle/>
          <a:p>
            <a:pPr lvl="0"/>
            <a:r>
              <a:rPr lang="en-US" dirty="0"/>
              <a:t>Become familiar with mirroring categories:</a:t>
            </a:r>
            <a:endParaRPr lang="en-US" sz="1600" dirty="0"/>
          </a:p>
          <a:p>
            <a:pPr lvl="1"/>
            <a:r>
              <a:rPr lang="en-US" dirty="0"/>
              <a:t>Evangelism</a:t>
            </a:r>
          </a:p>
          <a:p>
            <a:pPr lvl="1"/>
            <a:r>
              <a:rPr lang="en-US" dirty="0"/>
              <a:t>Accessions</a:t>
            </a:r>
          </a:p>
          <a:p>
            <a:pPr lvl="1"/>
            <a:r>
              <a:rPr lang="en-US" dirty="0"/>
              <a:t>Spiritual Growth</a:t>
            </a:r>
          </a:p>
          <a:p>
            <a:pPr lvl="1"/>
            <a:r>
              <a:rPr lang="en-US" dirty="0"/>
              <a:t>Financial/Stewardship</a:t>
            </a:r>
          </a:p>
          <a:p>
            <a:pPr lvl="1"/>
            <a:r>
              <a:rPr lang="en-US" dirty="0"/>
              <a:t>Past/Present/Future </a:t>
            </a:r>
          </a:p>
          <a:p>
            <a:pPr lvl="1"/>
            <a:endParaRPr lang="en-US" dirty="0"/>
          </a:p>
        </p:txBody>
      </p:sp>
      <p:pic>
        <p:nvPicPr>
          <p:cNvPr id="5" name="Picture 4" descr="C:\Users\linda\AppData\Local\Microsoft\Windows\INetCache\Content.Word\Bishop Davis Logo.png">
            <a:extLst>
              <a:ext uri="{FF2B5EF4-FFF2-40B4-BE49-F238E27FC236}">
                <a16:creationId xmlns:a16="http://schemas.microsoft.com/office/drawing/2014/main" id="{05369202-9F72-2E4B-A7EA-ED818061372E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956376" y="5805264"/>
            <a:ext cx="792088" cy="9361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69900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CF955-6AFB-684B-ADA5-6DB67BB94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Lay Member’s Role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356CC-3438-8A4E-A9DA-5DF9CF963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628800"/>
            <a:ext cx="7704856" cy="4525963"/>
          </a:xfrm>
        </p:spPr>
        <p:txBody>
          <a:bodyPr/>
          <a:lstStyle/>
          <a:p>
            <a:pPr lvl="0"/>
            <a:r>
              <a:rPr lang="en-US" dirty="0"/>
              <a:t>Facilitate dialogue using the questions as a guide</a:t>
            </a:r>
          </a:p>
          <a:p>
            <a:pPr lvl="1"/>
            <a:r>
              <a:rPr lang="en-US" dirty="0"/>
              <a:t>Not a questions and answer format (do not need to respond to every question)</a:t>
            </a:r>
          </a:p>
          <a:p>
            <a:pPr lvl="1"/>
            <a:r>
              <a:rPr lang="en-US" dirty="0"/>
              <a:t>Questions provide avenues for further explorations and member input</a:t>
            </a:r>
          </a:p>
          <a:p>
            <a:pPr lvl="1"/>
            <a:r>
              <a:rPr lang="en-US" dirty="0"/>
              <a:t>Open to all viewpoints and intuitions</a:t>
            </a:r>
          </a:p>
          <a:p>
            <a:endParaRPr lang="en-US" dirty="0"/>
          </a:p>
        </p:txBody>
      </p:sp>
      <p:pic>
        <p:nvPicPr>
          <p:cNvPr id="5" name="Picture 4" descr="C:\Users\linda\AppData\Local\Microsoft\Windows\INetCache\Content.Word\Bishop Davis Logo.png">
            <a:extLst>
              <a:ext uri="{FF2B5EF4-FFF2-40B4-BE49-F238E27FC236}">
                <a16:creationId xmlns:a16="http://schemas.microsoft.com/office/drawing/2014/main" id="{05369202-9F72-2E4B-A7EA-ED818061372E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956376" y="5805264"/>
            <a:ext cx="792088" cy="9361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24679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CF955-6AFB-684B-ADA5-6DB67BB94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Lay Member’s Role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356CC-3438-8A4E-A9DA-5DF9CF963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628800"/>
            <a:ext cx="7704856" cy="4525963"/>
          </a:xfrm>
        </p:spPr>
        <p:txBody>
          <a:bodyPr/>
          <a:lstStyle/>
          <a:p>
            <a:pPr marL="0" lvl="0" indent="0">
              <a:buNone/>
            </a:pPr>
            <a:endParaRPr lang="en-US" sz="1600" dirty="0"/>
          </a:p>
          <a:p>
            <a:pPr lvl="0"/>
            <a:r>
              <a:rPr lang="en-US" dirty="0"/>
              <a:t>Conduct dialogue sessions to obtain members’ perspectives, insights, commentary, and opinions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Assigned recorders to capture all responses provided by the members  </a:t>
            </a:r>
          </a:p>
          <a:p>
            <a:endParaRPr lang="en-US" dirty="0"/>
          </a:p>
        </p:txBody>
      </p:sp>
      <p:pic>
        <p:nvPicPr>
          <p:cNvPr id="5" name="Picture 4" descr="C:\Users\linda\AppData\Local\Microsoft\Windows\INetCache\Content.Word\Bishop Davis Logo.png">
            <a:extLst>
              <a:ext uri="{FF2B5EF4-FFF2-40B4-BE49-F238E27FC236}">
                <a16:creationId xmlns:a16="http://schemas.microsoft.com/office/drawing/2014/main" id="{05369202-9F72-2E4B-A7EA-ED818061372E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956376" y="5805264"/>
            <a:ext cx="792088" cy="9361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84967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7897</TotalTime>
  <Words>484</Words>
  <Application>Microsoft Office PowerPoint</Application>
  <PresentationFormat>On-screen Show (4:3)</PresentationFormat>
  <Paragraphs>81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Georgia</vt:lpstr>
      <vt:lpstr>Times New Roman</vt:lpstr>
      <vt:lpstr>Diseño predeterminado</vt:lpstr>
      <vt:lpstr>Mirroring</vt:lpstr>
      <vt:lpstr>Why Mirroring</vt:lpstr>
      <vt:lpstr>What Mirroring Does?</vt:lpstr>
      <vt:lpstr> Pastor’s Role </vt:lpstr>
      <vt:lpstr> Pastor’s Role </vt:lpstr>
      <vt:lpstr> Pastor’s Role </vt:lpstr>
      <vt:lpstr> Lay Member’s Role </vt:lpstr>
      <vt:lpstr> Lay Member’s Role </vt:lpstr>
      <vt:lpstr> Lay Member’s Role </vt:lpstr>
      <vt:lpstr> Lay Member’s Role </vt:lpstr>
      <vt:lpstr>Lay Member’s Role</vt:lpstr>
      <vt:lpstr> Lay Member’s Role </vt:lpstr>
      <vt:lpstr> Conference Lay  President’s Role </vt:lpstr>
      <vt:lpstr> Conference Lay  President’s Role </vt:lpstr>
      <vt:lpstr>Everyone’s Role</vt:lpstr>
      <vt:lpstr>Everyone’s Role</vt:lpstr>
      <vt:lpstr>Resource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Linda Mouzon</cp:lastModifiedBy>
  <cp:revision>728</cp:revision>
  <dcterms:created xsi:type="dcterms:W3CDTF">2010-05-23T14:28:12Z</dcterms:created>
  <dcterms:modified xsi:type="dcterms:W3CDTF">2018-02-23T18:21:10Z</dcterms:modified>
</cp:coreProperties>
</file>